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75" r:id="rId2"/>
    <p:sldId id="263" r:id="rId3"/>
    <p:sldId id="264" r:id="rId4"/>
    <p:sldId id="274" r:id="rId5"/>
    <p:sldId id="273" r:id="rId6"/>
    <p:sldId id="267" r:id="rId7"/>
    <p:sldId id="268" r:id="rId8"/>
    <p:sldId id="269" r:id="rId9"/>
    <p:sldId id="270" r:id="rId10"/>
    <p:sldId id="271"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238"/>
    <a:srgbClr val="18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88810" autoAdjust="0"/>
  </p:normalViewPr>
  <p:slideViewPr>
    <p:cSldViewPr>
      <p:cViewPr>
        <p:scale>
          <a:sx n="60" d="100"/>
          <a:sy n="60" d="100"/>
        </p:scale>
        <p:origin x="-1152" y="-198"/>
      </p:cViewPr>
      <p:guideLst>
        <p:guide orient="horz" pos="576"/>
        <p:guide orient="horz" pos="816"/>
        <p:guide pos="336"/>
        <p:guide pos="9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045CAD6-F02E-43A6-805F-BFA5E55309D5}" type="datetimeFigureOut">
              <a:rPr lang="en-US"/>
              <a:pPr>
                <a:defRPr/>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75018DD-E05D-4B1C-BF09-D2B087B1632C}" type="slidenum">
              <a:rPr lang="en-US"/>
              <a:pPr>
                <a:defRPr/>
              </a:pPr>
              <a:t>‹#›</a:t>
            </a:fld>
            <a:endParaRPr lang="en-US"/>
          </a:p>
        </p:txBody>
      </p:sp>
    </p:spTree>
    <p:extLst>
      <p:ext uri="{BB962C8B-B14F-4D97-AF65-F5344CB8AC3E}">
        <p14:creationId xmlns:p14="http://schemas.microsoft.com/office/powerpoint/2010/main" val="520359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Tidepool - are rocky pools on the sea shore which are filled with seawater.</a:t>
            </a:r>
          </a:p>
          <a:p>
            <a:pPr eaLnBrk="1" hangingPunct="1">
              <a:spcBef>
                <a:spcPct val="0"/>
              </a:spcBef>
            </a:pPr>
            <a:endParaRPr lang="en-US" altLang="en-US" smtClean="0"/>
          </a:p>
          <a:p>
            <a:pPr eaLnBrk="1" hangingPunct="1">
              <a:spcBef>
                <a:spcPct val="0"/>
              </a:spcBef>
            </a:pPr>
            <a:r>
              <a:rPr lang="en-US" altLang="en-US" smtClean="0"/>
              <a:t>Estuary - Partially enclosed coastal body of brackish water with one or more rivers or streams flowing into it, and with a free connection to the open sea. Estuaries form a transition zone between river (naturally flowing- freshwater)environments and maritime (connected to the sea) environments.</a:t>
            </a:r>
          </a:p>
          <a:p>
            <a:pPr eaLnBrk="1" hangingPunct="1">
              <a:spcBef>
                <a:spcPct val="0"/>
              </a:spcBef>
            </a:pPr>
            <a:endParaRPr lang="en-US" altLang="en-US" smtClean="0"/>
          </a:p>
          <a:p>
            <a:pPr eaLnBrk="1" hangingPunct="1">
              <a:spcBef>
                <a:spcPct val="0"/>
              </a:spcBef>
            </a:pPr>
            <a:r>
              <a:rPr lang="en-US" altLang="en-US" u="sng" smtClean="0"/>
              <a:t>Brackish water </a:t>
            </a:r>
            <a:r>
              <a:rPr lang="en-US" altLang="en-US" smtClean="0"/>
              <a:t>or briny water is water that has more salinity than fresh water, but not as much as seawater. It may result from mixing of seawater with fresh water, as in estuaries, or it may occur in brackish fossil aquifers.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065A0D7-6277-4E46-BF74-71F5B3A0F944}" type="slidenum">
              <a:rPr lang="en-US" altLang="en-US" sz="1200" smtClean="0"/>
              <a:pPr/>
              <a:t>5</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Because the climate is better suited to sustain life. Resources abundant. In the tropics you don't get high fluctuations of temperature. I used to live in Trinidad, it's pretty much a high of 30-33 degrees celsius all year round. When I lived in NY the temperature varied from 10-40 degrees celsius there. Go further north and the temperature variance is greater. Life has to adapt to freezing cold climate as they move away from the equator, only a few can do that.</a:t>
            </a:r>
          </a:p>
          <a:p>
            <a:pPr eaLnBrk="1" hangingPunct="1">
              <a:spcBef>
                <a:spcPct val="0"/>
              </a:spcBef>
            </a:pPr>
            <a:endParaRPr lang="en-US" altLang="en-US" smtClean="0"/>
          </a:p>
          <a:p>
            <a:pPr eaLnBrk="1" hangingPunct="1">
              <a:spcBef>
                <a:spcPct val="0"/>
              </a:spcBef>
            </a:pPr>
            <a:r>
              <a:rPr lang="en-US" altLang="en-US" smtClean="0"/>
              <a:t>Comparing biodiversity in the temperate zones with that in the tropics is like comparing the coins in your pocket with the coins in your piggy bank, he added. "There are usually more coins in your piggy bank than in your pocket. But you're always spending the coins in your pocket, and receiving new coins in the form of change. The coins in your piggy bank turn over less often, but over time they add up."</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336EB13-2100-48EE-8413-75C04A0C2602}" type="slidenum">
              <a:rPr lang="en-US" altLang="en-US" sz="1200" smtClean="0"/>
              <a:pPr/>
              <a:t>6</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to cause animals of two different species to produce young animals that are a mixture of the two species</a:t>
            </a:r>
          </a:p>
          <a:p>
            <a:pPr eaLnBrk="1" hangingPunct="1">
              <a:spcBef>
                <a:spcPct val="0"/>
              </a:spcBef>
            </a:pPr>
            <a:r>
              <a:rPr lang="en-US" altLang="en-US" smtClean="0"/>
              <a:t>Breed - to produce (offspring); procreate;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1F3C848-3A52-4376-8D22-47C06F6DFC62}" type="slidenum">
              <a:rPr lang="en-US" altLang="en-US" sz="1200" smtClean="0"/>
              <a:pPr/>
              <a:t>7</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smtClean="0"/>
              <a:t>Amoebae, slime mold, algae and protactists are some examples of unicellular organisms. Unicellular organisms fall under the main groups of bacteria, archaea, protozoa, single-celled algae and single-celled fungi. The two general categories are prokaryotes, which lack membrane-bound nuclei and membrane-bound organelles, such as mitochondria; and eukaryotes, which are more complex, having membrane-bound organelles and nuclei.</a:t>
            </a:r>
          </a:p>
          <a:p>
            <a:pPr eaLnBrk="1" hangingPunct="1">
              <a:spcBef>
                <a:spcPct val="0"/>
              </a:spcBef>
            </a:pPr>
            <a:endParaRPr lang="en-US" altLang="en-US" sz="1100" smtClean="0"/>
          </a:p>
          <a:p>
            <a:pPr eaLnBrk="1" hangingPunct="1">
              <a:spcBef>
                <a:spcPct val="0"/>
              </a:spcBef>
            </a:pPr>
            <a:r>
              <a:rPr lang="en-US" altLang="en-US" sz="1100" smtClean="0"/>
              <a:t>Both unicellular and multicellular Eukaryotes example are: ameoba, paramecium and the euglena are unicellular and are eukaryotes.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C422210-55E4-4D2E-96A7-D3A824758AF5}"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smtClean="0">
                <a:solidFill>
                  <a:schemeClr val="bg1"/>
                </a:solidFill>
              </a:rPr>
              <a:t>13.1 Ecologists Study Relationships</a:t>
            </a:r>
          </a:p>
        </p:txBody>
      </p:sp>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016809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02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38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26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89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838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5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1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7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793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334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smtClean="0">
                <a:solidFill>
                  <a:schemeClr val="bg1"/>
                </a:solidFill>
              </a:rPr>
              <a:t>1.1 The Study of Life</a:t>
            </a:r>
            <a:r>
              <a:rPr lang="en-US" altLang="en-US" sz="2800" smtClean="0">
                <a:solidFill>
                  <a:schemeClr val="bg1"/>
                </a:solidFill>
              </a:rPr>
              <a:t> </a:t>
            </a:r>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eaLnBrk="0" fontAlgn="base" hangingPunct="0">
        <a:spcBef>
          <a:spcPct val="0"/>
        </a:spcBef>
        <a:spcAft>
          <a:spcPct val="0"/>
        </a:spcAft>
        <a:buBlip>
          <a:blip r:embed="rId15"/>
        </a:buBlip>
        <a:defRPr sz="2400" b="1">
          <a:solidFill>
            <a:srgbClr val="186496"/>
          </a:solidFill>
          <a:latin typeface="+mj-lt"/>
          <a:ea typeface="+mj-ea"/>
          <a:cs typeface="+mj-cs"/>
        </a:defRPr>
      </a:lvl1pPr>
      <a:lvl2pPr marL="284163" indent="-284163" algn="l" rtl="0" eaLnBrk="0" fontAlgn="base" hangingPunct="0">
        <a:spcBef>
          <a:spcPct val="0"/>
        </a:spcBef>
        <a:spcAft>
          <a:spcPct val="0"/>
        </a:spcAft>
        <a:buBlip>
          <a:blip r:embed="rId15"/>
        </a:buBlip>
        <a:defRPr sz="2400" b="1">
          <a:solidFill>
            <a:srgbClr val="186496"/>
          </a:solidFill>
          <a:latin typeface="Arial" charset="0"/>
        </a:defRPr>
      </a:lvl2pPr>
      <a:lvl3pPr marL="284163" indent="-284163" algn="l" rtl="0" eaLnBrk="0" fontAlgn="base" hangingPunct="0">
        <a:spcBef>
          <a:spcPct val="0"/>
        </a:spcBef>
        <a:spcAft>
          <a:spcPct val="0"/>
        </a:spcAft>
        <a:buBlip>
          <a:blip r:embed="rId15"/>
        </a:buBlip>
        <a:defRPr sz="2400" b="1">
          <a:solidFill>
            <a:srgbClr val="186496"/>
          </a:solidFill>
          <a:latin typeface="Arial" charset="0"/>
        </a:defRPr>
      </a:lvl3pPr>
      <a:lvl4pPr marL="284163" indent="-284163" algn="l" rtl="0" eaLnBrk="0" fontAlgn="base" hangingPunct="0">
        <a:spcBef>
          <a:spcPct val="0"/>
        </a:spcBef>
        <a:spcAft>
          <a:spcPct val="0"/>
        </a:spcAft>
        <a:buBlip>
          <a:blip r:embed="rId15"/>
        </a:buBlip>
        <a:defRPr sz="2400" b="1">
          <a:solidFill>
            <a:srgbClr val="186496"/>
          </a:solidFill>
          <a:latin typeface="Arial" charset="0"/>
        </a:defRPr>
      </a:lvl4pPr>
      <a:lvl5pPr marL="284163" indent="-284163" algn="l" rtl="0" eaLnBrk="0" fontAlgn="base" hangingPunct="0">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video.nationalgeographic.com/video/weirdest-darwins-fro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file:///C:\Users\p00089107\Desktop\Biology%20Lesson%20Plans_2016-2017\Chapetr%201%20Powerpoints\ppt1V1.pptx" TargetMode="Externa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QA6_ppt1.pptx"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Q1.pptx"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definition%201.pptx"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Q2.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discoverwildlife.com/animals/why-do-animals-interbre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file:///C:\Users\p00089107\Desktop\Biology%20Lesson%20Plans_2016-2017\powerpoints\definition%202.pptx"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Q3.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657600" y="914400"/>
            <a:ext cx="518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4800" b="1"/>
              <a:t>Article or Fact</a:t>
            </a:r>
          </a:p>
          <a:p>
            <a:pPr>
              <a:spcBef>
                <a:spcPct val="0"/>
              </a:spcBef>
              <a:buFontTx/>
              <a:buNone/>
            </a:pPr>
            <a:endParaRPr lang="en-US" altLang="en-US" sz="4800" b="1"/>
          </a:p>
          <a:p>
            <a:pPr>
              <a:spcBef>
                <a:spcPct val="0"/>
              </a:spcBef>
              <a:buFontTx/>
              <a:buNone/>
            </a:pPr>
            <a:endParaRPr lang="en-US" altLang="en-US" sz="4800" b="1"/>
          </a:p>
          <a:p>
            <a:pPr>
              <a:spcBef>
                <a:spcPct val="0"/>
              </a:spcBef>
              <a:buFontTx/>
              <a:buNone/>
            </a:pPr>
            <a:r>
              <a:rPr lang="en-US" altLang="en-US" sz="4800" b="1"/>
              <a:t>Video clip</a:t>
            </a:r>
          </a:p>
          <a:p>
            <a:pPr>
              <a:spcBef>
                <a:spcPct val="0"/>
              </a:spcBef>
              <a:buFontTx/>
              <a:buNone/>
            </a:pPr>
            <a:endParaRPr lang="en-US" altLang="en-US" sz="4800" b="1"/>
          </a:p>
          <a:p>
            <a:pPr>
              <a:spcBef>
                <a:spcPct val="0"/>
              </a:spcBef>
              <a:buFontTx/>
              <a:buNone/>
            </a:pPr>
            <a:endParaRPr lang="en-US" altLang="en-US" sz="4800" b="1"/>
          </a:p>
          <a:p>
            <a:pPr>
              <a:spcBef>
                <a:spcPct val="0"/>
              </a:spcBef>
              <a:buFontTx/>
              <a:buNone/>
            </a:pPr>
            <a:r>
              <a:rPr lang="en-US" altLang="en-US" sz="4800" b="1"/>
              <a:t>Question </a:t>
            </a:r>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2895600"/>
            <a:ext cx="1401762"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800600"/>
            <a:ext cx="1968500"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833438"/>
            <a:ext cx="2054225"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1849438"/>
            <a:ext cx="8305800" cy="457200"/>
          </a:xfrm>
          <a:noFill/>
        </p:spPr>
        <p:txBody>
          <a:bodyPr/>
          <a:lstStyle/>
          <a:p>
            <a:pPr lvl="1" eaLnBrk="1" hangingPunct="1"/>
            <a:r>
              <a:rPr lang="en-US" altLang="en-US" smtClean="0"/>
              <a:t>All need energy for metabolism. </a:t>
            </a:r>
          </a:p>
        </p:txBody>
      </p:sp>
      <p:pic>
        <p:nvPicPr>
          <p:cNvPr id="30724" name="Picture 4" descr="bhspe-01010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1088"/>
            <a:ext cx="52705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8"/>
          <p:cNvSpPr>
            <a:spLocks noChangeArrowheads="1"/>
          </p:cNvSpPr>
          <p:nvPr/>
        </p:nvSpPr>
        <p:spPr bwMode="auto">
          <a:xfrm>
            <a:off x="533400" y="9271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eaLnBrk="1" hangingPunct="1"/>
            <a:r>
              <a:rPr lang="en-US" altLang="en-US"/>
              <a:t>An organism is any individual living thing.</a:t>
            </a:r>
          </a:p>
        </p:txBody>
      </p:sp>
      <p:sp>
        <p:nvSpPr>
          <p:cNvPr id="12293" name="Rectangle 9"/>
          <p:cNvSpPr>
            <a:spLocks noChangeArrowheads="1"/>
          </p:cNvSpPr>
          <p:nvPr/>
        </p:nvSpPr>
        <p:spPr bwMode="auto">
          <a:xfrm>
            <a:off x="533400" y="1414463"/>
            <a:ext cx="8305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lvl="1" eaLnBrk="1" hangingPunct="1"/>
            <a:r>
              <a:rPr lang="en-US" altLang="en-US"/>
              <a:t>All are made of one or more cells. </a:t>
            </a:r>
          </a:p>
        </p:txBody>
      </p:sp>
      <p:sp>
        <p:nvSpPr>
          <p:cNvPr id="30730" name="Rectangle 10"/>
          <p:cNvSpPr>
            <a:spLocks noChangeArrowheads="1"/>
          </p:cNvSpPr>
          <p:nvPr/>
        </p:nvSpPr>
        <p:spPr bwMode="auto">
          <a:xfrm>
            <a:off x="533400" y="2281238"/>
            <a:ext cx="83058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lvl="1" eaLnBrk="1" hangingPunct="1"/>
            <a:r>
              <a:rPr lang="en-US" altLang="en-US"/>
              <a:t>All respond to their environment.</a:t>
            </a:r>
          </a:p>
          <a:p>
            <a:pPr lvl="1" eaLnBrk="1" hangingPunct="1"/>
            <a:r>
              <a:rPr lang="en-US" altLang="en-US"/>
              <a:t>All have DNA that they pass on to offspring.</a:t>
            </a:r>
          </a:p>
        </p:txBody>
      </p:sp>
      <p:sp>
        <p:nvSpPr>
          <p:cNvPr id="2" name="Rectangle 1"/>
          <p:cNvSpPr>
            <a:spLocks noChangeArrowheads="1"/>
          </p:cNvSpPr>
          <p:nvPr/>
        </p:nvSpPr>
        <p:spPr bwMode="auto">
          <a:xfrm>
            <a:off x="5867400" y="3962400"/>
            <a:ext cx="2971800" cy="20621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1600" b="1">
                <a:latin typeface="Comic Sans MS" pitchFamily="66" charset="0"/>
              </a:rPr>
              <a:t>A male jawfish is seen with eggs in his mouth in the Philippines. After mating, the female jawfish gives the eggs to the male. The fish are known as mouthbreeders.</a:t>
            </a:r>
          </a:p>
          <a:p>
            <a:pPr>
              <a:spcBef>
                <a:spcPct val="0"/>
              </a:spcBef>
              <a:buFontTx/>
              <a:buNone/>
            </a:pPr>
            <a:r>
              <a:rPr lang="en-US" altLang="en-US" sz="1600" b="1">
                <a:latin typeface="Comic Sans MS" pitchFamily="66" charset="0"/>
              </a:rPr>
              <a:t>Paternal mouth brooding</a:t>
            </a:r>
          </a:p>
        </p:txBody>
      </p:sp>
      <p:pic>
        <p:nvPicPr>
          <p:cNvPr id="12296" name="Picture 0" descr="C:\Users\p00089107\AppData\Local\Microsoft\Windows\Temporary Internet Files\Content.IE5\4NEKJYZ6\Movie-Camera-13492-large[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238" y="911225"/>
            <a:ext cx="711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30">
                                            <p:txEl>
                                              <p:pRg st="0" end="0"/>
                                            </p:txEl>
                                          </p:spTgt>
                                        </p:tgtEl>
                                        <p:attrNameLst>
                                          <p:attrName>style.visibility</p:attrName>
                                        </p:attrNameLst>
                                      </p:cBhvr>
                                      <p:to>
                                        <p:strVal val="visible"/>
                                      </p:to>
                                    </p:set>
                                    <p:animEffect transition="in" filter="wipe(left)">
                                      <p:cBhvr>
                                        <p:cTn id="12" dur="500"/>
                                        <p:tgtEl>
                                          <p:spTgt spid="3073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30">
                                            <p:txEl>
                                              <p:pRg st="1" end="1"/>
                                            </p:txEl>
                                          </p:spTgt>
                                        </p:tgtEl>
                                        <p:attrNameLst>
                                          <p:attrName>style.visibility</p:attrName>
                                        </p:attrNameLst>
                                      </p:cBhvr>
                                      <p:to>
                                        <p:strVal val="visible"/>
                                      </p:to>
                                    </p:set>
                                    <p:animEffect transition="in" filter="wipe(left)">
                                      <p:cBhvr>
                                        <p:cTn id="17" dur="500"/>
                                        <p:tgtEl>
                                          <p:spTgt spid="3073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0724"/>
                                        </p:tgtEl>
                                        <p:attrNameLst>
                                          <p:attrName>style.visibility</p:attrName>
                                        </p:attrNameLst>
                                      </p:cBhvr>
                                      <p:to>
                                        <p:strVal val="visible"/>
                                      </p:to>
                                    </p:set>
                                    <p:animEffect transition="in" filter="wipe(up)">
                                      <p:cBhvr>
                                        <p:cTn id="22" dur="500"/>
                                        <p:tgtEl>
                                          <p:spTgt spid="307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autoUpdateAnimBg="0" advAuto="0"/>
      <p:bldP spid="30730" grpId="0" build="p" bldLvl="2" autoUpdateAnimBg="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09600" y="839788"/>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indent="-457200">
              <a:defRPr sz="2400">
                <a:solidFill>
                  <a:schemeClr val="tx1"/>
                </a:solidFill>
                <a:latin typeface="Arial" charset="0"/>
              </a:defRPr>
            </a:lvl2pPr>
            <a:lvl3pPr marL="457200" indent="-457200">
              <a:defRPr sz="2400">
                <a:solidFill>
                  <a:schemeClr val="tx1"/>
                </a:solidFill>
                <a:latin typeface="Arial" charset="0"/>
              </a:defRPr>
            </a:lvl3pPr>
            <a:lvl4pPr marL="457200" indent="-457200">
              <a:defRPr sz="2400">
                <a:solidFill>
                  <a:schemeClr val="tx1"/>
                </a:solidFill>
                <a:latin typeface="Arial" charset="0"/>
              </a:defRPr>
            </a:lvl4pPr>
            <a:lvl5pPr marL="457200" indent="-457200">
              <a:defRPr sz="2400">
                <a:solidFill>
                  <a:schemeClr val="tx1"/>
                </a:solidFill>
                <a:latin typeface="Arial" charset="0"/>
              </a:defRPr>
            </a:lvl5pPr>
            <a:lvl6pPr marL="914400" indent="-457200" eaLnBrk="0" fontAlgn="base" hangingPunct="0">
              <a:spcBef>
                <a:spcPct val="0"/>
              </a:spcBef>
              <a:spcAft>
                <a:spcPct val="0"/>
              </a:spcAft>
              <a:defRPr sz="2400">
                <a:solidFill>
                  <a:schemeClr val="tx1"/>
                </a:solidFill>
                <a:latin typeface="Arial" charset="0"/>
              </a:defRPr>
            </a:lvl6pPr>
            <a:lvl7pPr marL="1371600" indent="-457200" eaLnBrk="0" fontAlgn="base" hangingPunct="0">
              <a:spcBef>
                <a:spcPct val="0"/>
              </a:spcBef>
              <a:spcAft>
                <a:spcPct val="0"/>
              </a:spcAft>
              <a:defRPr sz="2400">
                <a:solidFill>
                  <a:schemeClr val="tx1"/>
                </a:solidFill>
                <a:latin typeface="Arial" charset="0"/>
              </a:defRPr>
            </a:lvl7pPr>
            <a:lvl8pPr marL="1828800" indent="-457200" eaLnBrk="0" fontAlgn="base" hangingPunct="0">
              <a:spcBef>
                <a:spcPct val="0"/>
              </a:spcBef>
              <a:spcAft>
                <a:spcPct val="0"/>
              </a:spcAft>
              <a:defRPr sz="2400">
                <a:solidFill>
                  <a:schemeClr val="tx1"/>
                </a:solidFill>
                <a:latin typeface="Arial" charset="0"/>
              </a:defRPr>
            </a:lvl8pPr>
            <a:lvl9pPr marL="2286000" indent="-457200" eaLnBrk="0" fontAlgn="base" hangingPunct="0">
              <a:spcBef>
                <a:spcPct val="0"/>
              </a:spcBef>
              <a:spcAft>
                <a:spcPct val="0"/>
              </a:spcAft>
              <a:defRPr sz="2400">
                <a:solidFill>
                  <a:schemeClr val="tx1"/>
                </a:solidFill>
                <a:latin typeface="Arial" charset="0"/>
              </a:defRPr>
            </a:lvl9pPr>
          </a:lstStyle>
          <a:p>
            <a:pPr eaLnBrk="1" hangingPunct="1"/>
            <a:r>
              <a:rPr lang="en-US" altLang="en-US" b="1" dirty="0">
                <a:solidFill>
                  <a:srgbClr val="186496"/>
                </a:solidFill>
              </a:rPr>
              <a:t>KEY CONCEPT </a:t>
            </a:r>
            <a:br>
              <a:rPr lang="en-US" altLang="en-US" b="1" dirty="0">
                <a:solidFill>
                  <a:srgbClr val="186496"/>
                </a:solidFill>
              </a:rPr>
            </a:br>
            <a:r>
              <a:rPr lang="en-US" altLang="en-US" b="1" dirty="0"/>
              <a:t>Biology is the study of all forms of life.</a:t>
            </a:r>
            <a:r>
              <a:rPr lang="en-US" altLang="en-US" b="1" dirty="0">
                <a:solidFill>
                  <a:srgbClr val="186496"/>
                </a:solidFill>
              </a:rPr>
              <a:t> </a:t>
            </a:r>
          </a:p>
        </p:txBody>
      </p:sp>
      <p:pic>
        <p:nvPicPr>
          <p:cNvPr id="12294" name="Picture 6" descr="bhspe-0101co-003"/>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1752600"/>
            <a:ext cx="6075363" cy="4760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0" descr="C:\Users\p00089107\AppData\Local\Microsoft\Windows\Temporary Internet Files\Content.IE5\4NEKJYZ6\Movie-Camera-13492-large[1].png">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188" y="862013"/>
            <a:ext cx="7762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p:cNvSpPr txBox="1">
            <a:spLocks noChangeArrowheads="1"/>
          </p:cNvSpPr>
          <p:nvPr/>
        </p:nvSpPr>
        <p:spPr bwMode="auto">
          <a:xfrm>
            <a:off x="1828800" y="3581400"/>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800" b="1">
                <a:solidFill>
                  <a:schemeClr val="bg1"/>
                </a:solidFill>
              </a:rPr>
              <a:t>Scanning electron microscope image of a  yellow fever mosquito. </a:t>
            </a:r>
          </a:p>
        </p:txBody>
      </p:sp>
      <p:pic>
        <p:nvPicPr>
          <p:cNvPr id="2" name="Picture 5">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413" y="2133600"/>
            <a:ext cx="98425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wipe(left)">
                                      <p:cBhvr>
                                        <p:cTn id="14" dur="500"/>
                                        <p:tgtEl>
                                          <p:spTgt spid="12292"/>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wipe(up)">
                                      <p:cBhvr>
                                        <p:cTn id="19" dur="5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2888" y="809625"/>
            <a:ext cx="8901112" cy="457200"/>
          </a:xfrm>
          <a:noFill/>
        </p:spPr>
        <p:txBody>
          <a:bodyPr/>
          <a:lstStyle/>
          <a:p>
            <a:pPr eaLnBrk="1" hangingPunct="1"/>
            <a:r>
              <a:rPr lang="en-US" altLang="en-US" smtClean="0"/>
              <a:t>Earth is home to an incredible diversity of life. </a:t>
            </a:r>
          </a:p>
        </p:txBody>
      </p:sp>
      <p:sp>
        <p:nvSpPr>
          <p:cNvPr id="17411" name="Rectangle 3"/>
          <p:cNvSpPr>
            <a:spLocks noGrp="1" noChangeArrowheads="1"/>
          </p:cNvSpPr>
          <p:nvPr>
            <p:ph type="body" idx="1"/>
          </p:nvPr>
        </p:nvSpPr>
        <p:spPr>
          <a:xfrm>
            <a:off x="533400" y="1295400"/>
            <a:ext cx="8610600" cy="1077913"/>
          </a:xfrm>
        </p:spPr>
        <p:txBody>
          <a:bodyPr/>
          <a:lstStyle/>
          <a:p>
            <a:pPr eaLnBrk="1" hangingPunct="1"/>
            <a:r>
              <a:rPr lang="en-US" altLang="en-US" sz="3200" smtClean="0"/>
              <a:t>The biosphere includes all living things and all the places   they are found. </a:t>
            </a:r>
          </a:p>
        </p:txBody>
      </p:sp>
      <p:grpSp>
        <p:nvGrpSpPr>
          <p:cNvPr id="17424" name="Group 16"/>
          <p:cNvGrpSpPr>
            <a:grpSpLocks/>
          </p:cNvGrpSpPr>
          <p:nvPr/>
        </p:nvGrpSpPr>
        <p:grpSpPr bwMode="auto">
          <a:xfrm>
            <a:off x="2286000" y="2485585"/>
            <a:ext cx="5029200" cy="3733800"/>
            <a:chOff x="1584" y="1392"/>
            <a:chExt cx="3117" cy="2403"/>
          </a:xfrm>
        </p:grpSpPr>
        <p:sp>
          <p:nvSpPr>
            <p:cNvPr id="5125" name="Text Box 10"/>
            <p:cNvSpPr txBox="1">
              <a:spLocks noChangeArrowheads="1"/>
            </p:cNvSpPr>
            <p:nvPr/>
          </p:nvSpPr>
          <p:spPr bwMode="auto">
            <a:xfrm>
              <a:off x="1584" y="3504"/>
              <a:ext cx="31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b="1">
                  <a:solidFill>
                    <a:srgbClr val="FF0000"/>
                  </a:solidFill>
                </a:rPr>
                <a:t>biosphere</a:t>
              </a:r>
              <a:r>
                <a:rPr lang="en-US" altLang="en-US"/>
                <a:t> = everywhere life exists</a:t>
              </a:r>
            </a:p>
          </p:txBody>
        </p:sp>
        <p:pic>
          <p:nvPicPr>
            <p:cNvPr id="512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1392"/>
              <a:ext cx="2064" cy="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Line 12"/>
            <p:cNvSpPr>
              <a:spLocks noChangeShapeType="1"/>
            </p:cNvSpPr>
            <p:nvPr/>
          </p:nvSpPr>
          <p:spPr bwMode="auto">
            <a:xfrm flipH="1">
              <a:off x="2064" y="3264"/>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424"/>
                                        </p:tgtEl>
                                        <p:attrNameLst>
                                          <p:attrName>style.visibility</p:attrName>
                                        </p:attrNameLst>
                                      </p:cBhvr>
                                      <p:to>
                                        <p:strVal val="visible"/>
                                      </p:to>
                                    </p:set>
                                    <p:animEffect transition="in" filter="wipe(up)">
                                      <p:cBhvr>
                                        <p:cTn id="17"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242888" y="809625"/>
            <a:ext cx="8901112" cy="457200"/>
          </a:xfrm>
          <a:noFill/>
        </p:spPr>
        <p:txBody>
          <a:bodyPr/>
          <a:lstStyle/>
          <a:p>
            <a:pPr eaLnBrk="1" hangingPunct="1"/>
            <a:r>
              <a:rPr lang="en-US" altLang="en-US" smtClean="0"/>
              <a:t>Earth is home to an incredible diversity of life. </a:t>
            </a:r>
          </a:p>
        </p:txBody>
      </p:sp>
      <p:pic>
        <p:nvPicPr>
          <p:cNvPr id="45061" name="Picture 1029" descr="bhspe-051503-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27400"/>
            <a:ext cx="8001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027"/>
          <p:cNvSpPr>
            <a:spLocks noGrp="1" noChangeArrowheads="1"/>
          </p:cNvSpPr>
          <p:nvPr>
            <p:ph type="body" idx="1"/>
          </p:nvPr>
        </p:nvSpPr>
        <p:spPr>
          <a:xfrm>
            <a:off x="571500" y="1295400"/>
            <a:ext cx="8077200" cy="2185988"/>
          </a:xfrm>
        </p:spPr>
        <p:txBody>
          <a:bodyPr/>
          <a:lstStyle/>
          <a:p>
            <a:pPr eaLnBrk="1" hangingPunct="1"/>
            <a:r>
              <a:rPr lang="en-US" altLang="en-US" sz="2000" b="1" smtClean="0"/>
              <a:t>Every part of the biosphere is connected with every other part. </a:t>
            </a:r>
          </a:p>
          <a:p>
            <a:pPr eaLnBrk="1" hangingPunct="1"/>
            <a:r>
              <a:rPr lang="en-US" altLang="en-US" sz="2000" b="1" smtClean="0"/>
              <a:t>The </a:t>
            </a:r>
            <a:r>
              <a:rPr lang="en-US" altLang="en-US" sz="2000" b="1" smtClean="0">
                <a:solidFill>
                  <a:srgbClr val="FF0000"/>
                </a:solidFill>
              </a:rPr>
              <a:t>biosphere </a:t>
            </a:r>
            <a:r>
              <a:rPr lang="en-US" altLang="en-US" sz="2000" b="1" smtClean="0"/>
              <a:t>includes many environments.</a:t>
            </a:r>
          </a:p>
          <a:p>
            <a:pPr lvl="1" eaLnBrk="1" hangingPunct="1"/>
            <a:r>
              <a:rPr lang="en-US" altLang="en-US" sz="2000" b="1" smtClean="0"/>
              <a:t>land environments </a:t>
            </a:r>
          </a:p>
          <a:p>
            <a:pPr lvl="1" eaLnBrk="1" hangingPunct="1"/>
            <a:r>
              <a:rPr lang="en-US" altLang="en-US" sz="2000" b="1" smtClean="0">
                <a:solidFill>
                  <a:srgbClr val="FF0000"/>
                </a:solidFill>
              </a:rPr>
              <a:t>The parts of the land, sea, and atmosphere in which organisms are able to live.  </a:t>
            </a:r>
          </a:p>
          <a:p>
            <a:pPr lvl="1" eaLnBrk="1" hangingPunct="1"/>
            <a:endParaRPr lang="en-US" altLang="en-US" sz="2000" b="1" smtClean="0"/>
          </a:p>
        </p:txBody>
      </p:sp>
      <p:pic>
        <p:nvPicPr>
          <p:cNvPr id="6149" name="Picture 5" descr="C:\Users\p00089107\AppData\Local\Microsoft\Windows\Temporary Internet Files\Content.IE5\JJGK4U72\question-mark[1].jpg">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90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wipe(left)">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wipe(left)">
                                      <p:cBhvr>
                                        <p:cTn id="17" dur="5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wipe(left)">
                                      <p:cBhvr>
                                        <p:cTn id="22" dur="500"/>
                                        <p:tgtEl>
                                          <p:spTgt spid="45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wipe(left)">
                                      <p:cBhvr>
                                        <p:cTn id="27" dur="500"/>
                                        <p:tgtEl>
                                          <p:spTgt spid="450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5061"/>
                                        </p:tgtEl>
                                        <p:attrNameLst>
                                          <p:attrName>style.visibility</p:attrName>
                                        </p:attrNameLst>
                                      </p:cBhvr>
                                      <p:to>
                                        <p:strVal val="visible"/>
                                      </p:to>
                                    </p:set>
                                    <p:animEffect transition="in" filter="wipe(up)">
                                      <p:cBhvr>
                                        <p:cTn id="32" dur="500"/>
                                        <p:tgtEl>
                                          <p:spTgt spid="450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wipe(down)">
                                      <p:cBhvr>
                                        <p:cTn id="3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body" idx="1"/>
          </p:nvPr>
        </p:nvSpPr>
        <p:spPr>
          <a:xfrm>
            <a:off x="533400" y="914400"/>
            <a:ext cx="8610600" cy="457200"/>
          </a:xfrm>
        </p:spPr>
        <p:txBody>
          <a:bodyPr/>
          <a:lstStyle/>
          <a:p>
            <a:pPr eaLnBrk="1" hangingPunct="1"/>
            <a:r>
              <a:rPr lang="en-US" altLang="en-US" smtClean="0"/>
              <a:t>The biosphere includes many environments.</a:t>
            </a:r>
          </a:p>
        </p:txBody>
      </p:sp>
      <p:sp>
        <p:nvSpPr>
          <p:cNvPr id="44036" name="Rectangle 1028"/>
          <p:cNvSpPr>
            <a:spLocks noChangeArrowheads="1"/>
          </p:cNvSpPr>
          <p:nvPr/>
        </p:nvSpPr>
        <p:spPr bwMode="auto">
          <a:xfrm>
            <a:off x="533400" y="1371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lvl="1" eaLnBrk="1" hangingPunct="1"/>
            <a:r>
              <a:rPr lang="en-US" altLang="en-US"/>
              <a:t>saltwater and freshwater environments </a:t>
            </a:r>
          </a:p>
        </p:txBody>
      </p:sp>
      <p:sp>
        <p:nvSpPr>
          <p:cNvPr id="44039" name="Rectangle 1031"/>
          <p:cNvSpPr>
            <a:spLocks noChangeArrowheads="1"/>
          </p:cNvSpPr>
          <p:nvPr/>
        </p:nvSpPr>
        <p:spPr bwMode="auto">
          <a:xfrm>
            <a:off x="533400" y="60198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lvl="1" eaLnBrk="1" hangingPunct="1"/>
            <a:r>
              <a:rPr lang="en-US" altLang="en-US"/>
              <a:t>portions of the atmosphere</a:t>
            </a:r>
          </a:p>
        </p:txBody>
      </p:sp>
      <p:grpSp>
        <p:nvGrpSpPr>
          <p:cNvPr id="44044" name="Group 1036"/>
          <p:cNvGrpSpPr>
            <a:grpSpLocks/>
          </p:cNvGrpSpPr>
          <p:nvPr/>
        </p:nvGrpSpPr>
        <p:grpSpPr bwMode="auto">
          <a:xfrm>
            <a:off x="838200" y="1981200"/>
            <a:ext cx="7848600" cy="3886200"/>
            <a:chOff x="528" y="1440"/>
            <a:chExt cx="4944" cy="2448"/>
          </a:xfrm>
        </p:grpSpPr>
        <p:pic>
          <p:nvPicPr>
            <p:cNvPr id="7177" name="Picture 1029" descr="bhspe-051505-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440"/>
              <a:ext cx="2640" cy="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30" descr="bhspe-051504-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440"/>
              <a:ext cx="2016"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tangle 1032"/>
            <p:cNvSpPr>
              <a:spLocks noChangeArrowheads="1"/>
            </p:cNvSpPr>
            <p:nvPr/>
          </p:nvSpPr>
          <p:spPr bwMode="auto">
            <a:xfrm>
              <a:off x="528" y="1440"/>
              <a:ext cx="91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1400" b="1">
                  <a:solidFill>
                    <a:schemeClr val="bg1"/>
                  </a:solidFill>
                  <a:cs typeface="Times" charset="0"/>
                </a:rPr>
                <a:t>Tidepool</a:t>
              </a:r>
              <a:r>
                <a:rPr lang="en-US" altLang="en-US" sz="1300" b="1">
                  <a:solidFill>
                    <a:schemeClr val="bg1"/>
                  </a:solidFill>
                  <a:cs typeface="Times" charset="0"/>
                </a:rPr>
                <a:t> </a:t>
              </a:r>
              <a:endParaRPr lang="en-US" altLang="en-US" sz="1300" b="1">
                <a:solidFill>
                  <a:schemeClr val="bg1"/>
                </a:solidFill>
              </a:endParaRPr>
            </a:p>
          </p:txBody>
        </p:sp>
        <p:sp>
          <p:nvSpPr>
            <p:cNvPr id="7180" name="Rectangle 1033"/>
            <p:cNvSpPr>
              <a:spLocks noChangeArrowheads="1"/>
            </p:cNvSpPr>
            <p:nvPr/>
          </p:nvSpPr>
          <p:spPr bwMode="auto">
            <a:xfrm>
              <a:off x="2832" y="1449"/>
              <a:ext cx="91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1300" b="1">
                  <a:cs typeface="Times" charset="0"/>
                </a:rPr>
                <a:t>Estuary</a:t>
              </a:r>
              <a:r>
                <a:rPr lang="en-US" altLang="en-US" sz="1300" b="1"/>
                <a:t> </a:t>
              </a:r>
            </a:p>
          </p:txBody>
        </p:sp>
      </p:grpSp>
      <p:sp>
        <p:nvSpPr>
          <p:cNvPr id="2" name="TextBox 1"/>
          <p:cNvSpPr txBox="1">
            <a:spLocks noChangeArrowheads="1"/>
          </p:cNvSpPr>
          <p:nvPr/>
        </p:nvSpPr>
        <p:spPr bwMode="auto">
          <a:xfrm>
            <a:off x="5334000" y="1995488"/>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1600" b="1"/>
              <a:t>the tidal mouth of a large river, where the tide meets the stream.</a:t>
            </a:r>
          </a:p>
        </p:txBody>
      </p:sp>
      <p:sp>
        <p:nvSpPr>
          <p:cNvPr id="4" name="Rectangle 3"/>
          <p:cNvSpPr/>
          <p:nvPr/>
        </p:nvSpPr>
        <p:spPr>
          <a:xfrm>
            <a:off x="1749425" y="1995488"/>
            <a:ext cx="2286000" cy="830262"/>
          </a:xfrm>
          <a:prstGeom prst="rect">
            <a:avLst/>
          </a:prstGeom>
          <a:solidFill>
            <a:schemeClr val="accent3">
              <a:lumMod val="95000"/>
            </a:schemeClr>
          </a:solidFill>
        </p:spPr>
        <p:txBody>
          <a:bodyPr>
            <a:spAutoFit/>
          </a:bodyPr>
          <a:lstStyle/>
          <a:p>
            <a:pPr>
              <a:defRPr/>
            </a:pPr>
            <a:r>
              <a:rPr lang="en-US" sz="1600" dirty="0"/>
              <a:t>are rocky pools on the sea shore which are filled with seawater.</a:t>
            </a:r>
          </a:p>
        </p:txBody>
      </p:sp>
      <p:pic>
        <p:nvPicPr>
          <p:cNvPr id="7176" name="Picture 12" descr="C:\Users\p00089107\AppData\Local\Microsoft\Windows\Temporary Internet Files\Content.IE5\LXKEHUNZ\Question_book_magnify2.svg[1].png">
            <a:hlinkClick r:id="rId5" action="ppaction://hlinkpres?slideindex=1&amp;slidetit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795963"/>
            <a:ext cx="935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left)">
                                      <p:cBhvr>
                                        <p:cTn id="7" dur="5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6">
                                            <p:txEl>
                                              <p:pRg st="0" end="0"/>
                                            </p:txEl>
                                          </p:spTgt>
                                        </p:tgtEl>
                                        <p:attrNameLst>
                                          <p:attrName>style.visibility</p:attrName>
                                        </p:attrNameLst>
                                      </p:cBhvr>
                                      <p:to>
                                        <p:strVal val="visible"/>
                                      </p:to>
                                    </p:set>
                                    <p:animEffect transition="in" filter="wipe(left)">
                                      <p:cBhvr>
                                        <p:cTn id="12" dur="500"/>
                                        <p:tgtEl>
                                          <p:spTgt spid="4403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4044"/>
                                        </p:tgtEl>
                                        <p:attrNameLst>
                                          <p:attrName>style.visibility</p:attrName>
                                        </p:attrNameLst>
                                      </p:cBhvr>
                                      <p:to>
                                        <p:strVal val="visible"/>
                                      </p:to>
                                    </p:set>
                                    <p:animEffect transition="in" filter="wipe(up)">
                                      <p:cBhvr>
                                        <p:cTn id="17" dur="500"/>
                                        <p:tgtEl>
                                          <p:spTgt spid="440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9">
                                            <p:txEl>
                                              <p:pRg st="0" end="0"/>
                                            </p:txEl>
                                          </p:spTgt>
                                        </p:tgtEl>
                                        <p:attrNameLst>
                                          <p:attrName>style.visibility</p:attrName>
                                        </p:attrNameLst>
                                      </p:cBhvr>
                                      <p:to>
                                        <p:strVal val="visible"/>
                                      </p:to>
                                    </p:set>
                                    <p:animEffect transition="in" filter="wipe(left)">
                                      <p:cBhvr>
                                        <p:cTn id="22" dur="500"/>
                                        <p:tgtEl>
                                          <p:spTgt spid="4403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nodeType="click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wipe(down)">
                                      <p:cBhvr>
                                        <p:cTn id="33" dur="580">
                                          <p:stCondLst>
                                            <p:cond delay="0"/>
                                          </p:stCondLst>
                                        </p:cTn>
                                        <p:tgtEl>
                                          <p:spTgt spid="7176"/>
                                        </p:tgtEl>
                                      </p:cBhvr>
                                    </p:animEffect>
                                    <p:anim calcmode="lin" valueType="num">
                                      <p:cBhvr>
                                        <p:cTn id="34" dur="1822" tmFilter="0,0; 0.14,0.36; 0.43,0.73; 0.71,0.91; 1.0,1.0">
                                          <p:stCondLst>
                                            <p:cond delay="0"/>
                                          </p:stCondLst>
                                        </p:cTn>
                                        <p:tgtEl>
                                          <p:spTgt spid="717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17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17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17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176"/>
                                        </p:tgtEl>
                                        <p:attrNameLst>
                                          <p:attrName>ppt_y</p:attrName>
                                        </p:attrNameLst>
                                      </p:cBhvr>
                                      <p:tavLst>
                                        <p:tav tm="0" fmla="#ppt_y-sin(pi*$)/81">
                                          <p:val>
                                            <p:fltVal val="0"/>
                                          </p:val>
                                        </p:tav>
                                        <p:tav tm="100000">
                                          <p:val>
                                            <p:fltVal val="1"/>
                                          </p:val>
                                        </p:tav>
                                      </p:tavLst>
                                    </p:anim>
                                    <p:animScale>
                                      <p:cBhvr>
                                        <p:cTn id="39" dur="26">
                                          <p:stCondLst>
                                            <p:cond delay="650"/>
                                          </p:stCondLst>
                                        </p:cTn>
                                        <p:tgtEl>
                                          <p:spTgt spid="7176"/>
                                        </p:tgtEl>
                                      </p:cBhvr>
                                      <p:to x="100000" y="60000"/>
                                    </p:animScale>
                                    <p:animScale>
                                      <p:cBhvr>
                                        <p:cTn id="40" dur="166" decel="50000">
                                          <p:stCondLst>
                                            <p:cond delay="676"/>
                                          </p:stCondLst>
                                        </p:cTn>
                                        <p:tgtEl>
                                          <p:spTgt spid="7176"/>
                                        </p:tgtEl>
                                      </p:cBhvr>
                                      <p:to x="100000" y="100000"/>
                                    </p:animScale>
                                    <p:animScale>
                                      <p:cBhvr>
                                        <p:cTn id="41" dur="26">
                                          <p:stCondLst>
                                            <p:cond delay="1312"/>
                                          </p:stCondLst>
                                        </p:cTn>
                                        <p:tgtEl>
                                          <p:spTgt spid="7176"/>
                                        </p:tgtEl>
                                      </p:cBhvr>
                                      <p:to x="100000" y="80000"/>
                                    </p:animScale>
                                    <p:animScale>
                                      <p:cBhvr>
                                        <p:cTn id="42" dur="166" decel="50000">
                                          <p:stCondLst>
                                            <p:cond delay="1338"/>
                                          </p:stCondLst>
                                        </p:cTn>
                                        <p:tgtEl>
                                          <p:spTgt spid="7176"/>
                                        </p:tgtEl>
                                      </p:cBhvr>
                                      <p:to x="100000" y="100000"/>
                                    </p:animScale>
                                    <p:animScale>
                                      <p:cBhvr>
                                        <p:cTn id="43" dur="26">
                                          <p:stCondLst>
                                            <p:cond delay="1642"/>
                                          </p:stCondLst>
                                        </p:cTn>
                                        <p:tgtEl>
                                          <p:spTgt spid="7176"/>
                                        </p:tgtEl>
                                      </p:cBhvr>
                                      <p:to x="100000" y="90000"/>
                                    </p:animScale>
                                    <p:animScale>
                                      <p:cBhvr>
                                        <p:cTn id="44" dur="166" decel="50000">
                                          <p:stCondLst>
                                            <p:cond delay="1668"/>
                                          </p:stCondLst>
                                        </p:cTn>
                                        <p:tgtEl>
                                          <p:spTgt spid="7176"/>
                                        </p:tgtEl>
                                      </p:cBhvr>
                                      <p:to x="100000" y="100000"/>
                                    </p:animScale>
                                    <p:animScale>
                                      <p:cBhvr>
                                        <p:cTn id="45" dur="26">
                                          <p:stCondLst>
                                            <p:cond delay="1808"/>
                                          </p:stCondLst>
                                        </p:cTn>
                                        <p:tgtEl>
                                          <p:spTgt spid="7176"/>
                                        </p:tgtEl>
                                      </p:cBhvr>
                                      <p:to x="100000" y="95000"/>
                                    </p:animScale>
                                    <p:animScale>
                                      <p:cBhvr>
                                        <p:cTn id="46" dur="166" decel="50000">
                                          <p:stCondLst>
                                            <p:cond delay="1834"/>
                                          </p:stCondLst>
                                        </p:cTn>
                                        <p:tgtEl>
                                          <p:spTgt spid="71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advAuto="0"/>
      <p:bldP spid="44036" grpId="0" build="p" bldLvl="5" autoUpdateAnimBg="0"/>
      <p:bldP spid="44039" grpId="0" build="p" bldLvl="5" autoUpdateAnimBg="0"/>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1371600"/>
            <a:ext cx="8610600" cy="1643063"/>
          </a:xfrm>
          <a:noFill/>
        </p:spPr>
        <p:txBody>
          <a:bodyPr/>
          <a:lstStyle/>
          <a:p>
            <a:pPr lvl="1" eaLnBrk="1" hangingPunct="1"/>
            <a:r>
              <a:rPr lang="en-US" altLang="en-US" smtClean="0"/>
              <a:t>Biodiversity generally increases from the poles to the equator.</a:t>
            </a:r>
          </a:p>
          <a:p>
            <a:pPr lvl="1" eaLnBrk="1" hangingPunct="1"/>
            <a:r>
              <a:rPr lang="en-US" altLang="en-US" smtClean="0"/>
              <a:t>Biodiversity is greater in areas with consistently warm temperatures.</a:t>
            </a:r>
          </a:p>
        </p:txBody>
      </p:sp>
      <p:sp>
        <p:nvSpPr>
          <p:cNvPr id="26641" name="Rectangle 17"/>
          <p:cNvSpPr>
            <a:spLocks noChangeArrowheads="1"/>
          </p:cNvSpPr>
          <p:nvPr/>
        </p:nvSpPr>
        <p:spPr bwMode="auto">
          <a:xfrm>
            <a:off x="533400" y="919163"/>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eaLnBrk="1" hangingPunct="1"/>
            <a:r>
              <a:rPr lang="en-US" altLang="en-US"/>
              <a:t>Biodiversity is the variety of life.</a:t>
            </a:r>
          </a:p>
        </p:txBody>
      </p:sp>
      <p:pic>
        <p:nvPicPr>
          <p:cNvPr id="266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06763"/>
            <a:ext cx="32004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14"/>
          <p:cNvSpPr txBox="1">
            <a:spLocks noChangeArrowheads="1"/>
          </p:cNvSpPr>
          <p:nvPr/>
        </p:nvSpPr>
        <p:spPr bwMode="auto">
          <a:xfrm>
            <a:off x="5567363" y="4410075"/>
            <a:ext cx="1981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50000"/>
              </a:spcBef>
              <a:buFontTx/>
              <a:buNone/>
            </a:pPr>
            <a:r>
              <a:rPr lang="en-US" altLang="en-US" sz="2000"/>
              <a:t>Biodiversity is </a:t>
            </a:r>
            <a:r>
              <a:rPr lang="en-US" altLang="en-US" sz="2000" b="1">
                <a:solidFill>
                  <a:srgbClr val="FF0000"/>
                </a:solidFill>
              </a:rPr>
              <a:t>greater </a:t>
            </a:r>
            <a:r>
              <a:rPr lang="en-US" altLang="en-US" sz="2000"/>
              <a:t>closer to the equator.</a:t>
            </a:r>
          </a:p>
        </p:txBody>
      </p:sp>
      <p:pic>
        <p:nvPicPr>
          <p:cNvPr id="8198" name="Picture 6" descr="C:\Users\p00089107\AppData\Local\Microsoft\Windows\Temporary Internet Files\Content.IE5\JJGK4U72\question-mark[1].jpg">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562600"/>
            <a:ext cx="9572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41">
                                            <p:txEl>
                                              <p:pRg st="0" end="0"/>
                                            </p:txEl>
                                          </p:spTgt>
                                        </p:tgtEl>
                                        <p:attrNameLst>
                                          <p:attrName>style.visibility</p:attrName>
                                        </p:attrNameLst>
                                      </p:cBhvr>
                                      <p:to>
                                        <p:strVal val="visible"/>
                                      </p:to>
                                    </p:set>
                                    <p:animEffect transition="in" filter="wipe(left)">
                                      <p:cBhvr>
                                        <p:cTn id="7" dur="500"/>
                                        <p:tgtEl>
                                          <p:spTgt spid="266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wipe(left)">
                                      <p:cBhvr>
                                        <p:cTn id="17" dur="500"/>
                                        <p:tgtEl>
                                          <p:spTgt spid="26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646"/>
                                        </p:tgtEl>
                                        <p:attrNameLst>
                                          <p:attrName>style.visibility</p:attrName>
                                        </p:attrNameLst>
                                      </p:cBhvr>
                                      <p:to>
                                        <p:strVal val="visible"/>
                                      </p:to>
                                    </p:set>
                                    <p:animEffect transition="in" filter="wipe(up)">
                                      <p:cBhvr>
                                        <p:cTn id="22" dur="500"/>
                                        <p:tgtEl>
                                          <p:spTgt spid="266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638"/>
                                        </p:tgtEl>
                                        <p:attrNameLst>
                                          <p:attrName>style.visibility</p:attrName>
                                        </p:attrNameLst>
                                      </p:cBhvr>
                                      <p:to>
                                        <p:strVal val="visible"/>
                                      </p:to>
                                    </p:set>
                                    <p:animEffect transition="in" filter="wipe(up)">
                                      <p:cBhvr>
                                        <p:cTn id="27" dur="500"/>
                                        <p:tgtEl>
                                          <p:spTgt spid="266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wipe(down)">
                                      <p:cBhvr>
                                        <p:cTn id="3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p:bldP spid="26641" grpId="0" build="p" bldLvl="5" autoUpdateAnimBg="0" advAuto="0"/>
      <p:bldP spid="266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33400" y="1406525"/>
            <a:ext cx="8001000" cy="1274763"/>
          </a:xfrm>
          <a:noFill/>
        </p:spPr>
        <p:txBody>
          <a:bodyPr/>
          <a:lstStyle/>
          <a:p>
            <a:pPr lvl="1" eaLnBrk="1" hangingPunct="1"/>
            <a:r>
              <a:rPr lang="en-US" altLang="en-US" smtClean="0"/>
              <a:t>Members of a species can</a:t>
            </a:r>
            <a:r>
              <a:rPr lang="en-US" altLang="en-US" b="1" smtClean="0"/>
              <a:t> </a:t>
            </a:r>
            <a:r>
              <a:rPr lang="en-US" altLang="en-US" b="1" smtClean="0">
                <a:solidFill>
                  <a:srgbClr val="FF0000"/>
                </a:solidFill>
              </a:rPr>
              <a:t>interbreed</a:t>
            </a:r>
            <a:r>
              <a:rPr lang="en-US" altLang="en-US" b="1" smtClean="0"/>
              <a:t> </a:t>
            </a:r>
            <a:r>
              <a:rPr lang="en-US" altLang="en-US" smtClean="0"/>
              <a:t>to reproduce. </a:t>
            </a:r>
          </a:p>
          <a:p>
            <a:pPr lvl="1" eaLnBrk="1" hangingPunct="1"/>
            <a:r>
              <a:rPr lang="en-US" altLang="en-US" smtClean="0"/>
              <a:t>There are about 2 million different living species have been identified.</a:t>
            </a:r>
          </a:p>
        </p:txBody>
      </p:sp>
      <p:pic>
        <p:nvPicPr>
          <p:cNvPr id="27651" name="Picture 3" descr="bhspe-01010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98750"/>
            <a:ext cx="44196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533400" y="914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eaLnBrk="1" hangingPunct="1"/>
            <a:r>
              <a:rPr lang="en-US" altLang="en-US"/>
              <a:t>A species is one particular type of living thing.</a:t>
            </a:r>
          </a:p>
        </p:txBody>
      </p:sp>
      <p:sp>
        <p:nvSpPr>
          <p:cNvPr id="2" name="Rectangle 1"/>
          <p:cNvSpPr>
            <a:spLocks noChangeArrowheads="1"/>
          </p:cNvSpPr>
          <p:nvPr/>
        </p:nvSpPr>
        <p:spPr bwMode="auto">
          <a:xfrm>
            <a:off x="165100" y="2994025"/>
            <a:ext cx="2438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o"/>
              <a:defRPr sz="2000">
                <a:solidFill>
                  <a:schemeClr val="tx1"/>
                </a:solidFill>
                <a:latin typeface="Arial" charset="0"/>
              </a:defRPr>
            </a:lvl5pPr>
            <a:lvl6pPr marL="2514600" indent="-228600" eaLnBrk="0" fontAlgn="base" hangingPunct="0">
              <a:spcBef>
                <a:spcPct val="20000"/>
              </a:spcBef>
              <a:spcAft>
                <a:spcPct val="0"/>
              </a:spcAft>
              <a:buChar char="o"/>
              <a:defRPr sz="2000">
                <a:solidFill>
                  <a:schemeClr val="tx1"/>
                </a:solidFill>
                <a:latin typeface="Arial" charset="0"/>
              </a:defRPr>
            </a:lvl6pPr>
            <a:lvl7pPr marL="2971800" indent="-228600" eaLnBrk="0" fontAlgn="base" hangingPunct="0">
              <a:spcBef>
                <a:spcPct val="20000"/>
              </a:spcBef>
              <a:spcAft>
                <a:spcPct val="0"/>
              </a:spcAft>
              <a:buChar char="o"/>
              <a:defRPr sz="2000">
                <a:solidFill>
                  <a:schemeClr val="tx1"/>
                </a:solidFill>
                <a:latin typeface="Arial" charset="0"/>
              </a:defRPr>
            </a:lvl7pPr>
            <a:lvl8pPr marL="3429000" indent="-228600" eaLnBrk="0" fontAlgn="base" hangingPunct="0">
              <a:spcBef>
                <a:spcPct val="20000"/>
              </a:spcBef>
              <a:spcAft>
                <a:spcPct val="0"/>
              </a:spcAft>
              <a:buChar char="o"/>
              <a:defRPr sz="2000">
                <a:solidFill>
                  <a:schemeClr val="tx1"/>
                </a:solidFill>
                <a:latin typeface="Arial" charset="0"/>
              </a:defRPr>
            </a:lvl8pPr>
            <a:lvl9pPr marL="3886200" indent="-228600" eaLnBrk="0" fontAlgn="base" hangingPunct="0">
              <a:spcBef>
                <a:spcPct val="20000"/>
              </a:spcBef>
              <a:spcAft>
                <a:spcPct val="0"/>
              </a:spcAft>
              <a:buChar char="o"/>
              <a:defRPr sz="2000">
                <a:solidFill>
                  <a:schemeClr val="tx1"/>
                </a:solidFill>
                <a:latin typeface="Arial" charset="0"/>
              </a:defRPr>
            </a:lvl9pPr>
          </a:lstStyle>
          <a:p>
            <a:pPr>
              <a:spcBef>
                <a:spcPct val="0"/>
              </a:spcBef>
              <a:buFontTx/>
              <a:buNone/>
            </a:pPr>
            <a:r>
              <a:rPr lang="en-US" altLang="en-US" sz="1800" b="1"/>
              <a:t>The abdomen of the ant contains two stomachs. One stomach holds the food for itself and second stomach is for food to be shared with other ants.</a:t>
            </a:r>
          </a:p>
          <a:p>
            <a:pPr>
              <a:spcBef>
                <a:spcPct val="0"/>
              </a:spcBef>
              <a:buFontTx/>
              <a:buNone/>
            </a:pPr>
            <a:endParaRPr lang="en-US" altLang="en-US" sz="1800" b="1"/>
          </a:p>
          <a:p>
            <a:pPr>
              <a:spcBef>
                <a:spcPct val="0"/>
              </a:spcBef>
              <a:buFontTx/>
              <a:buNone/>
            </a:pPr>
            <a:r>
              <a:rPr lang="en-US" altLang="en-US" sz="1800" b="1"/>
              <a:t>Why would these honey pot ants need this adaptation?</a:t>
            </a:r>
          </a:p>
        </p:txBody>
      </p:sp>
      <p:pic>
        <p:nvPicPr>
          <p:cNvPr id="9222" name="Picture 6" descr="C:\Users\p00089107\AppData\Local\Microsoft\Windows\Temporary Internet Files\Content.IE5\LXKEHUNZ\Question_book_magnify2.svg[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wipe(left)">
                                      <p:cBhvr>
                                        <p:cTn id="7" dur="500"/>
                                        <p:tgtEl>
                                          <p:spTgt spid="27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0">
                                            <p:txEl>
                                              <p:pRg st="0" end="0"/>
                                            </p:txEl>
                                          </p:spTgt>
                                        </p:tgtEl>
                                        <p:attrNameLst>
                                          <p:attrName>style.visibility</p:attrName>
                                        </p:attrNameLst>
                                      </p:cBhvr>
                                      <p:to>
                                        <p:strVal val="visible"/>
                                      </p:to>
                                    </p:set>
                                    <p:animEffect transition="in" filter="wipe(left)">
                                      <p:cBhvr>
                                        <p:cTn id="12" dur="500"/>
                                        <p:tgtEl>
                                          <p:spTgt spid="276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0">
                                            <p:txEl>
                                              <p:pRg st="1" end="1"/>
                                            </p:txEl>
                                          </p:spTgt>
                                        </p:tgtEl>
                                        <p:attrNameLst>
                                          <p:attrName>style.visibility</p:attrName>
                                        </p:attrNameLst>
                                      </p:cBhvr>
                                      <p:to>
                                        <p:strVal val="visible"/>
                                      </p:to>
                                    </p:set>
                                    <p:animEffect transition="in" filter="wipe(left)">
                                      <p:cBhvr>
                                        <p:cTn id="17" dur="500"/>
                                        <p:tgtEl>
                                          <p:spTgt spid="276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wipe(up)">
                                      <p:cBhvr>
                                        <p:cTn id="22" dur="500"/>
                                        <p:tgtEl>
                                          <p:spTgt spid="276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9222"/>
                                        </p:tgtEl>
                                        <p:attrNameLst>
                                          <p:attrName>style.visibility</p:attrName>
                                        </p:attrNameLst>
                                      </p:cBhvr>
                                      <p:to>
                                        <p:strVal val="visible"/>
                                      </p:to>
                                    </p:set>
                                    <p:animEffect transition="in" filter="wipe(down)">
                                      <p:cBhvr>
                                        <p:cTn id="32" dur="580">
                                          <p:stCondLst>
                                            <p:cond delay="0"/>
                                          </p:stCondLst>
                                        </p:cTn>
                                        <p:tgtEl>
                                          <p:spTgt spid="9222"/>
                                        </p:tgtEl>
                                      </p:cBhvr>
                                    </p:animEffect>
                                    <p:anim calcmode="lin" valueType="num">
                                      <p:cBhvr>
                                        <p:cTn id="33" dur="1822" tmFilter="0,0; 0.14,0.36; 0.43,0.73; 0.71,0.91; 1.0,1.0">
                                          <p:stCondLst>
                                            <p:cond delay="0"/>
                                          </p:stCondLst>
                                        </p:cTn>
                                        <p:tgtEl>
                                          <p:spTgt spid="922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22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22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22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222"/>
                                        </p:tgtEl>
                                        <p:attrNameLst>
                                          <p:attrName>ppt_y</p:attrName>
                                        </p:attrNameLst>
                                      </p:cBhvr>
                                      <p:tavLst>
                                        <p:tav tm="0" fmla="#ppt_y-sin(pi*$)/81">
                                          <p:val>
                                            <p:fltVal val="0"/>
                                          </p:val>
                                        </p:tav>
                                        <p:tav tm="100000">
                                          <p:val>
                                            <p:fltVal val="1"/>
                                          </p:val>
                                        </p:tav>
                                      </p:tavLst>
                                    </p:anim>
                                    <p:animScale>
                                      <p:cBhvr>
                                        <p:cTn id="38" dur="26">
                                          <p:stCondLst>
                                            <p:cond delay="650"/>
                                          </p:stCondLst>
                                        </p:cTn>
                                        <p:tgtEl>
                                          <p:spTgt spid="9222"/>
                                        </p:tgtEl>
                                      </p:cBhvr>
                                      <p:to x="100000" y="60000"/>
                                    </p:animScale>
                                    <p:animScale>
                                      <p:cBhvr>
                                        <p:cTn id="39" dur="166" decel="50000">
                                          <p:stCondLst>
                                            <p:cond delay="676"/>
                                          </p:stCondLst>
                                        </p:cTn>
                                        <p:tgtEl>
                                          <p:spTgt spid="9222"/>
                                        </p:tgtEl>
                                      </p:cBhvr>
                                      <p:to x="100000" y="100000"/>
                                    </p:animScale>
                                    <p:animScale>
                                      <p:cBhvr>
                                        <p:cTn id="40" dur="26">
                                          <p:stCondLst>
                                            <p:cond delay="1312"/>
                                          </p:stCondLst>
                                        </p:cTn>
                                        <p:tgtEl>
                                          <p:spTgt spid="9222"/>
                                        </p:tgtEl>
                                      </p:cBhvr>
                                      <p:to x="100000" y="80000"/>
                                    </p:animScale>
                                    <p:animScale>
                                      <p:cBhvr>
                                        <p:cTn id="41" dur="166" decel="50000">
                                          <p:stCondLst>
                                            <p:cond delay="1338"/>
                                          </p:stCondLst>
                                        </p:cTn>
                                        <p:tgtEl>
                                          <p:spTgt spid="9222"/>
                                        </p:tgtEl>
                                      </p:cBhvr>
                                      <p:to x="100000" y="100000"/>
                                    </p:animScale>
                                    <p:animScale>
                                      <p:cBhvr>
                                        <p:cTn id="42" dur="26">
                                          <p:stCondLst>
                                            <p:cond delay="1642"/>
                                          </p:stCondLst>
                                        </p:cTn>
                                        <p:tgtEl>
                                          <p:spTgt spid="9222"/>
                                        </p:tgtEl>
                                      </p:cBhvr>
                                      <p:to x="100000" y="90000"/>
                                    </p:animScale>
                                    <p:animScale>
                                      <p:cBhvr>
                                        <p:cTn id="43" dur="166" decel="50000">
                                          <p:stCondLst>
                                            <p:cond delay="1668"/>
                                          </p:stCondLst>
                                        </p:cTn>
                                        <p:tgtEl>
                                          <p:spTgt spid="9222"/>
                                        </p:tgtEl>
                                      </p:cBhvr>
                                      <p:to x="100000" y="100000"/>
                                    </p:animScale>
                                    <p:animScale>
                                      <p:cBhvr>
                                        <p:cTn id="44" dur="26">
                                          <p:stCondLst>
                                            <p:cond delay="1808"/>
                                          </p:stCondLst>
                                        </p:cTn>
                                        <p:tgtEl>
                                          <p:spTgt spid="9222"/>
                                        </p:tgtEl>
                                      </p:cBhvr>
                                      <p:to x="100000" y="95000"/>
                                    </p:animScale>
                                    <p:animScale>
                                      <p:cBhvr>
                                        <p:cTn id="45" dur="166" decel="50000">
                                          <p:stCondLst>
                                            <p:cond delay="1834"/>
                                          </p:stCondLst>
                                        </p:cTn>
                                        <p:tgtEl>
                                          <p:spTgt spid="92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autoUpdateAnimBg="0"/>
      <p:bldP spid="27654" grpId="0" build="p" bldLvl="5" autoUpdateAnimBg="0" advAuto="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808038"/>
            <a:ext cx="8686800" cy="457200"/>
          </a:xfrm>
        </p:spPr>
        <p:txBody>
          <a:bodyPr/>
          <a:lstStyle/>
          <a:p>
            <a:pPr eaLnBrk="1" hangingPunct="1"/>
            <a:r>
              <a:rPr lang="en-US" altLang="en-US" smtClean="0"/>
              <a:t>All organisms share certain characteristics.</a:t>
            </a:r>
          </a:p>
        </p:txBody>
      </p:sp>
      <p:sp>
        <p:nvSpPr>
          <p:cNvPr id="28675" name="Rectangle 3"/>
          <p:cNvSpPr>
            <a:spLocks noGrp="1" noChangeArrowheads="1"/>
          </p:cNvSpPr>
          <p:nvPr>
            <p:ph type="body" idx="1"/>
          </p:nvPr>
        </p:nvSpPr>
        <p:spPr>
          <a:xfrm>
            <a:off x="533400" y="1308100"/>
            <a:ext cx="8534400" cy="457200"/>
          </a:xfrm>
        </p:spPr>
        <p:txBody>
          <a:bodyPr/>
          <a:lstStyle/>
          <a:p>
            <a:pPr eaLnBrk="1" hangingPunct="1"/>
            <a:r>
              <a:rPr lang="en-US" altLang="en-US" smtClean="0"/>
              <a:t>Biology is the scientific study of all forms of life.</a:t>
            </a:r>
          </a:p>
        </p:txBody>
      </p:sp>
      <p:pic>
        <p:nvPicPr>
          <p:cNvPr id="28680" name="Picture 8" descr="bhspe-0101cs-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981200"/>
            <a:ext cx="67056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842963"/>
            <a:ext cx="1027113"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wipe(up)">
                                      <p:cBhvr>
                                        <p:cTn id="17" dur="500"/>
                                        <p:tgtEl>
                                          <p:spTgt spid="286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down)">
                                      <p:cBhvr>
                                        <p:cTn id="22" dur="580">
                                          <p:stCondLst>
                                            <p:cond delay="0"/>
                                          </p:stCondLst>
                                        </p:cTn>
                                        <p:tgtEl>
                                          <p:spTgt spid="10245"/>
                                        </p:tgtEl>
                                      </p:cBhvr>
                                    </p:animEffect>
                                    <p:anim calcmode="lin" valueType="num">
                                      <p:cBhvr>
                                        <p:cTn id="23"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45"/>
                                        </p:tgtEl>
                                      </p:cBhvr>
                                      <p:to x="100000" y="60000"/>
                                    </p:animScale>
                                    <p:animScale>
                                      <p:cBhvr>
                                        <p:cTn id="29" dur="166" decel="50000">
                                          <p:stCondLst>
                                            <p:cond delay="676"/>
                                          </p:stCondLst>
                                        </p:cTn>
                                        <p:tgtEl>
                                          <p:spTgt spid="10245"/>
                                        </p:tgtEl>
                                      </p:cBhvr>
                                      <p:to x="100000" y="100000"/>
                                    </p:animScale>
                                    <p:animScale>
                                      <p:cBhvr>
                                        <p:cTn id="30" dur="26">
                                          <p:stCondLst>
                                            <p:cond delay="1312"/>
                                          </p:stCondLst>
                                        </p:cTn>
                                        <p:tgtEl>
                                          <p:spTgt spid="10245"/>
                                        </p:tgtEl>
                                      </p:cBhvr>
                                      <p:to x="100000" y="80000"/>
                                    </p:animScale>
                                    <p:animScale>
                                      <p:cBhvr>
                                        <p:cTn id="31" dur="166" decel="50000">
                                          <p:stCondLst>
                                            <p:cond delay="1338"/>
                                          </p:stCondLst>
                                        </p:cTn>
                                        <p:tgtEl>
                                          <p:spTgt spid="10245"/>
                                        </p:tgtEl>
                                      </p:cBhvr>
                                      <p:to x="100000" y="100000"/>
                                    </p:animScale>
                                    <p:animScale>
                                      <p:cBhvr>
                                        <p:cTn id="32" dur="26">
                                          <p:stCondLst>
                                            <p:cond delay="1642"/>
                                          </p:stCondLst>
                                        </p:cTn>
                                        <p:tgtEl>
                                          <p:spTgt spid="10245"/>
                                        </p:tgtEl>
                                      </p:cBhvr>
                                      <p:to x="100000" y="90000"/>
                                    </p:animScale>
                                    <p:animScale>
                                      <p:cBhvr>
                                        <p:cTn id="33" dur="166" decel="50000">
                                          <p:stCondLst>
                                            <p:cond delay="1668"/>
                                          </p:stCondLst>
                                        </p:cTn>
                                        <p:tgtEl>
                                          <p:spTgt spid="10245"/>
                                        </p:tgtEl>
                                      </p:cBhvr>
                                      <p:to x="100000" y="100000"/>
                                    </p:animScale>
                                    <p:animScale>
                                      <p:cBhvr>
                                        <p:cTn id="34" dur="26">
                                          <p:stCondLst>
                                            <p:cond delay="1808"/>
                                          </p:stCondLst>
                                        </p:cTn>
                                        <p:tgtEl>
                                          <p:spTgt spid="10245"/>
                                        </p:tgtEl>
                                      </p:cBhvr>
                                      <p:to x="100000" y="95000"/>
                                    </p:animScale>
                                    <p:animScale>
                                      <p:cBhvr>
                                        <p:cTn id="35" dur="166" decel="50000">
                                          <p:stCondLst>
                                            <p:cond delay="1834"/>
                                          </p:stCondLst>
                                        </p:cTn>
                                        <p:tgtEl>
                                          <p:spTgt spid="102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3400" y="927100"/>
            <a:ext cx="8305800" cy="1347788"/>
          </a:xfrm>
        </p:spPr>
        <p:txBody>
          <a:bodyPr/>
          <a:lstStyle/>
          <a:p>
            <a:pPr eaLnBrk="1" hangingPunct="1">
              <a:defRPr/>
            </a:pPr>
            <a:r>
              <a:rPr lang="en-US" altLang="en-US" dirty="0" smtClean="0"/>
              <a:t>An organism is any individual living thing.</a:t>
            </a:r>
          </a:p>
          <a:p>
            <a:pPr eaLnBrk="1" hangingPunct="1">
              <a:defRPr/>
            </a:pPr>
            <a:r>
              <a:rPr lang="en-US" altLang="en-US" dirty="0" smtClean="0"/>
              <a:t>Cells can work together in specialized structures, </a:t>
            </a:r>
          </a:p>
          <a:p>
            <a:pPr marL="0" indent="0" eaLnBrk="1" hangingPunct="1">
              <a:buFontTx/>
              <a:buNone/>
              <a:defRPr/>
            </a:pPr>
            <a:r>
              <a:rPr lang="en-US" altLang="en-US" dirty="0" smtClean="0"/>
              <a:t>such as these leaf hairs that protect the leaf from insects. </a:t>
            </a:r>
          </a:p>
        </p:txBody>
      </p:sp>
      <p:pic>
        <p:nvPicPr>
          <p:cNvPr id="29700" name="Picture 4" descr="bhspe-01010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59038"/>
            <a:ext cx="6705600"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Users\p00089107\AppData\Local\Microsoft\Windows\Temporary Internet Files\Content.IE5\JJGK4U72\question-mark[1].jpg">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838" y="871538"/>
            <a:ext cx="99536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wipe(left)">
                                      <p:cBhvr>
                                        <p:cTn id="11" dur="500"/>
                                        <p:tgtEl>
                                          <p:spTgt spid="29699">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wipe(left)">
                                      <p:cBhvr>
                                        <p:cTn id="15" dur="500"/>
                                        <p:tgtEl>
                                          <p:spTgt spid="296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wipe(up)">
                                      <p:cBhvr>
                                        <p:cTn id="20" dur="500"/>
                                        <p:tgtEl>
                                          <p:spTgt spid="297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Effect transition="in" filter="wipe(down)">
                                      <p:cBhvr>
                                        <p:cTn id="25"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autoUpdateAnimBg="0" advAuto="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772</Words>
  <Application>Microsoft Office PowerPoint</Application>
  <PresentationFormat>On-screen Show (4:3)</PresentationFormat>
  <Paragraphs>63</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vt:lpstr>
      <vt:lpstr>Comic Sans MS</vt:lpstr>
      <vt:lpstr>Blank Presentation</vt:lpstr>
      <vt:lpstr>PowerPoint Presentation</vt:lpstr>
      <vt:lpstr>PowerPoint Presentation</vt:lpstr>
      <vt:lpstr>Earth is home to an incredible diversity of life. </vt:lpstr>
      <vt:lpstr>Earth is home to an incredible diversity of life. </vt:lpstr>
      <vt:lpstr>PowerPoint Presentation</vt:lpstr>
      <vt:lpstr>PowerPoint Presentation</vt:lpstr>
      <vt:lpstr>PowerPoint Presentation</vt:lpstr>
      <vt:lpstr>All organisms share certain characteristics.</vt:lpstr>
      <vt:lpstr>PowerPoint Presentation</vt:lpstr>
      <vt:lpstr>PowerPoint Presentation</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Renee C. Barnett</cp:lastModifiedBy>
  <cp:revision>211</cp:revision>
  <dcterms:created xsi:type="dcterms:W3CDTF">2006-09-14T16:17:10Z</dcterms:created>
  <dcterms:modified xsi:type="dcterms:W3CDTF">2016-08-05T20:19:34Z</dcterms:modified>
</cp:coreProperties>
</file>