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0" r:id="rId5"/>
    <p:sldId id="264" r:id="rId6"/>
    <p:sldId id="265" r:id="rId7"/>
    <p:sldId id="266" r:id="rId8"/>
    <p:sldId id="262" r:id="rId9"/>
    <p:sldId id="267" r:id="rId10"/>
    <p:sldId id="268" r:id="rId11"/>
    <p:sldId id="269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40" autoAdjust="0"/>
  </p:normalViewPr>
  <p:slideViewPr>
    <p:cSldViewPr snapToGrid="0" snapToObjects="1">
      <p:cViewPr varScale="1">
        <p:scale>
          <a:sx n="70" d="100"/>
          <a:sy n="70" d="100"/>
        </p:scale>
        <p:origin x="11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404290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/>
              <a:t>Cardiovascular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68696"/>
            <a:ext cx="5458968" cy="621792"/>
          </a:xfrm>
        </p:spPr>
        <p:txBody>
          <a:bodyPr/>
          <a:lstStyle/>
          <a:p>
            <a:r>
              <a:rPr lang="en-US" dirty="0"/>
              <a:t>Mrs. Barnes</a:t>
            </a:r>
          </a:p>
        </p:txBody>
      </p:sp>
    </p:spTree>
    <p:extLst>
      <p:ext uri="{BB962C8B-B14F-4D97-AF65-F5344CB8AC3E}">
        <p14:creationId xmlns:p14="http://schemas.microsoft.com/office/powerpoint/2010/main" val="17744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231" y="406528"/>
            <a:ext cx="549220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Heart valve problems</a:t>
            </a:r>
          </a:p>
        </p:txBody>
      </p:sp>
      <p:pic>
        <p:nvPicPr>
          <p:cNvPr id="2050" name="Picture 2" descr="http://www.allinahealth.org/uploadedImages/Content/Health_Conditions_and_Treatments/Health_library/Patient_education/Helping_Your_Heart/Your_heart_and_types_of_heart_problems/What_can_go_wrong_with_your_heart/aortic_valv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35" y="1324096"/>
            <a:ext cx="2943271" cy="22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42574" y="2766022"/>
            <a:ext cx="33281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Heart attack</a:t>
            </a:r>
          </a:p>
        </p:txBody>
      </p:sp>
      <p:pic>
        <p:nvPicPr>
          <p:cNvPr id="2052" name="Picture 4" descr="http://graphics8.nytimes.com/images/2007/08/01/health/adam/17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74" y="3755693"/>
            <a:ext cx="3424555" cy="2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447650"/>
            <a:ext cx="145905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Injury</a:t>
            </a:r>
          </a:p>
        </p:txBody>
      </p:sp>
      <p:pic>
        <p:nvPicPr>
          <p:cNvPr id="3074" name="Picture 2" descr="http://vet.uga.edu/ivcvm/courses/VPAT3100/01_circulation/hemorrhage/images/f13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3" y="1267967"/>
            <a:ext cx="4773041" cy="32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8682"/>
            <a:ext cx="6508377" cy="1410990"/>
          </a:xfrm>
        </p:spPr>
        <p:txBody>
          <a:bodyPr/>
          <a:lstStyle/>
          <a:p>
            <a:r>
              <a:rPr lang="en-US" dirty="0"/>
              <a:t>Why would exercise lower blood pressure?</a:t>
            </a:r>
          </a:p>
        </p:txBody>
      </p:sp>
      <p:pic>
        <p:nvPicPr>
          <p:cNvPr id="4" name="Picture 3" descr="HiRe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65" y="1871988"/>
            <a:ext cx="5315869" cy="4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/>
              <a:t>Normal Blood Pressure</a:t>
            </a:r>
          </a:p>
        </p:txBody>
      </p:sp>
      <p:pic>
        <p:nvPicPr>
          <p:cNvPr id="6" name="Picture 5" descr="blood pressure ch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057400"/>
            <a:ext cx="8010557" cy="46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46" y="188259"/>
            <a:ext cx="6508377" cy="729129"/>
          </a:xfrm>
        </p:spPr>
        <p:txBody>
          <a:bodyPr/>
          <a:lstStyle/>
          <a:p>
            <a:r>
              <a:rPr lang="en-US" dirty="0"/>
              <a:t>Red blood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48" b="5648"/>
          <a:stretch>
            <a:fillRect/>
          </a:stretch>
        </p:blipFill>
        <p:spPr>
          <a:xfrm>
            <a:off x="173317" y="1256430"/>
            <a:ext cx="4569163" cy="2749457"/>
          </a:xfrm>
        </p:spPr>
      </p:pic>
      <p:sp>
        <p:nvSpPr>
          <p:cNvPr id="3" name="TextBox 2"/>
          <p:cNvSpPr txBox="1"/>
          <p:nvPr/>
        </p:nvSpPr>
        <p:spPr>
          <a:xfrm>
            <a:off x="5020236" y="2063395"/>
            <a:ext cx="38996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Normal range</a:t>
            </a:r>
          </a:p>
          <a:p>
            <a:r>
              <a:rPr lang="en-US" sz="2800" dirty="0"/>
              <a:t>4.2 – 5.4 million cells/</a:t>
            </a:r>
            <a:r>
              <a:rPr lang="en-US" sz="2800" dirty="0" err="1"/>
              <a:t>mcL</a:t>
            </a:r>
            <a:r>
              <a:rPr lang="en-US" sz="2800" dirty="0"/>
              <a:t> </a:t>
            </a:r>
            <a:r>
              <a:rPr lang="en-US" dirty="0"/>
              <a:t>(microliter)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412" y="4354569"/>
            <a:ext cx="7888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4.7 L (10 pints) : amount of blood in the body of an average adult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30" y="0"/>
            <a:ext cx="6508377" cy="814006"/>
          </a:xfrm>
        </p:spPr>
        <p:txBody>
          <a:bodyPr/>
          <a:lstStyle/>
          <a:p>
            <a:r>
              <a:rPr lang="en-US" dirty="0"/>
              <a:t>Red blood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48" b="5648"/>
          <a:stretch>
            <a:fillRect/>
          </a:stretch>
        </p:blipFill>
        <p:spPr>
          <a:xfrm>
            <a:off x="343231" y="814006"/>
            <a:ext cx="4541168" cy="3916363"/>
          </a:xfrm>
        </p:spPr>
      </p:pic>
      <p:sp>
        <p:nvSpPr>
          <p:cNvPr id="3" name="TextBox 2"/>
          <p:cNvSpPr txBox="1"/>
          <p:nvPr/>
        </p:nvSpPr>
        <p:spPr>
          <a:xfrm>
            <a:off x="4884400" y="2452700"/>
            <a:ext cx="3766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Polycythemia</a:t>
            </a:r>
          </a:p>
          <a:p>
            <a:r>
              <a:rPr lang="en-US" sz="3200" dirty="0"/>
              <a:t>Poly =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Cyt</a:t>
            </a:r>
            <a:r>
              <a:rPr lang="en-US" sz="3200" dirty="0"/>
              <a:t> =</a:t>
            </a:r>
          </a:p>
          <a:p>
            <a:r>
              <a:rPr lang="en-US" sz="3200" dirty="0">
                <a:solidFill>
                  <a:srgbClr val="0070C0"/>
                </a:solidFill>
              </a:rPr>
              <a:t>-</a:t>
            </a:r>
            <a:r>
              <a:rPr lang="en-US" sz="3200" dirty="0" err="1">
                <a:solidFill>
                  <a:srgbClr val="0070C0"/>
                </a:solidFill>
              </a:rPr>
              <a:t>emia</a:t>
            </a:r>
            <a:r>
              <a:rPr lang="en-US" sz="3200" dirty="0"/>
              <a:t>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0133" y="4588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648" y="5482819"/>
            <a:ext cx="8701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Causes </a:t>
            </a:r>
            <a:r>
              <a:rPr lang="en-US" sz="3200" b="1" dirty="0">
                <a:solidFill>
                  <a:srgbClr val="C00000"/>
                </a:solidFill>
              </a:rPr>
              <a:t>Hypertension</a:t>
            </a:r>
            <a:r>
              <a:rPr lang="en-US" sz="3200" dirty="0"/>
              <a:t> = </a:t>
            </a:r>
            <a:r>
              <a:rPr lang="en-US" sz="3200" dirty="0">
                <a:solidFill>
                  <a:srgbClr val="C00000"/>
                </a:solidFill>
              </a:rPr>
              <a:t>high blood 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0332" y="2953167"/>
            <a:ext cx="1776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Many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Cell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70C0"/>
                </a:solidFill>
              </a:rPr>
              <a:t>Condition of</a:t>
            </a:r>
          </a:p>
        </p:txBody>
      </p:sp>
    </p:spTree>
    <p:extLst>
      <p:ext uri="{BB962C8B-B14F-4D97-AF65-F5344CB8AC3E}">
        <p14:creationId xmlns:p14="http://schemas.microsoft.com/office/powerpoint/2010/main" val="8433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17" y="188259"/>
            <a:ext cx="6508377" cy="759012"/>
          </a:xfrm>
        </p:spPr>
        <p:txBody>
          <a:bodyPr/>
          <a:lstStyle/>
          <a:p>
            <a:r>
              <a:rPr lang="en-US" dirty="0"/>
              <a:t>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17" y="3949610"/>
            <a:ext cx="8401051" cy="2908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CAUSES OF A STROKE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High blood pressure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Aneurysm (bulging vessel)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Blood disorders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 (hemophilia and sickle cell anemia)</a:t>
            </a:r>
          </a:p>
        </p:txBody>
      </p:sp>
      <p:pic>
        <p:nvPicPr>
          <p:cNvPr id="7" name="Picture 6" descr="stroke caus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7"/>
          <a:stretch/>
        </p:blipFill>
        <p:spPr>
          <a:xfrm>
            <a:off x="298217" y="1168434"/>
            <a:ext cx="6455194" cy="2790978"/>
          </a:xfrm>
          <a:prstGeom prst="rect">
            <a:avLst/>
          </a:prstGeom>
        </p:spPr>
      </p:pic>
      <p:pic>
        <p:nvPicPr>
          <p:cNvPr id="8" name="Picture 7" descr="aneurys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4180575"/>
            <a:ext cx="3938367" cy="20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046"/>
            <a:ext cx="6508377" cy="759012"/>
          </a:xfrm>
        </p:spPr>
        <p:txBody>
          <a:bodyPr/>
          <a:lstStyle/>
          <a:p>
            <a:r>
              <a:rPr lang="en-US" b="1" dirty="0"/>
              <a:t>Atherosclerosis</a:t>
            </a:r>
          </a:p>
        </p:txBody>
      </p:sp>
      <p:pic>
        <p:nvPicPr>
          <p:cNvPr id="4" name="Picture 3" descr="Atherosclerosi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4" y="1061129"/>
            <a:ext cx="6992470" cy="5838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743" y="4568361"/>
            <a:ext cx="35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builds and clots form.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6843" y="4583010"/>
            <a:ext cx="23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Lack of blood flow.</a:t>
            </a:r>
          </a:p>
        </p:txBody>
      </p:sp>
    </p:spTree>
    <p:extLst>
      <p:ext uri="{BB962C8B-B14F-4D97-AF65-F5344CB8AC3E}">
        <p14:creationId xmlns:p14="http://schemas.microsoft.com/office/powerpoint/2010/main" val="38664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681228"/>
            <a:ext cx="6508377" cy="1143000"/>
          </a:xfrm>
        </p:spPr>
        <p:txBody>
          <a:bodyPr/>
          <a:lstStyle/>
          <a:p>
            <a:r>
              <a:rPr lang="en-US" b="1" dirty="0"/>
              <a:t>Myocardial Infarction:</a:t>
            </a:r>
            <a:br>
              <a:rPr lang="en-US" b="1" dirty="0"/>
            </a:br>
            <a:r>
              <a:rPr lang="en-US" b="1" dirty="0"/>
              <a:t>Heart attacks can be caused by atherosclerosis</a:t>
            </a:r>
          </a:p>
        </p:txBody>
      </p:sp>
      <p:pic>
        <p:nvPicPr>
          <p:cNvPr id="5" name="Picture 4" descr="Blausen_0463_HeartAtt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08" y="2286000"/>
            <a:ext cx="4573868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4598" y="3167529"/>
            <a:ext cx="2423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Cholesterol</a:t>
            </a:r>
          </a:p>
        </p:txBody>
      </p:sp>
    </p:spTree>
    <p:extLst>
      <p:ext uri="{BB962C8B-B14F-4D97-AF65-F5344CB8AC3E}">
        <p14:creationId xmlns:p14="http://schemas.microsoft.com/office/powerpoint/2010/main" val="5949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82" y="2217440"/>
            <a:ext cx="7810410" cy="1229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Causes of </a:t>
            </a:r>
            <a:br>
              <a:rPr lang="en-US" sz="4000" dirty="0"/>
            </a:br>
            <a:r>
              <a:rPr lang="en-US" b="1" dirty="0">
                <a:solidFill>
                  <a:srgbClr val="0070C0"/>
                </a:solidFill>
              </a:rPr>
              <a:t>Hypotension = Low blood pressure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62" y="4026979"/>
            <a:ext cx="46672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65875"/>
            <a:ext cx="6508750" cy="538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BP Below 90/60</a:t>
            </a:r>
          </a:p>
        </p:txBody>
      </p:sp>
      <p:pic>
        <p:nvPicPr>
          <p:cNvPr id="1026" name="Picture 2" descr="https://www.drfuhrman.com/content-image.ashx?id=5c7f0c0omekfldq75sn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077150"/>
            <a:ext cx="38481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4220" y="2777852"/>
            <a:ext cx="326884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Dehydration</a:t>
            </a:r>
          </a:p>
        </p:txBody>
      </p:sp>
      <p:pic>
        <p:nvPicPr>
          <p:cNvPr id="1028" name="Picture 4" descr="https://rofiqdoni.files.wordpress.com/2014/11/dehidrasi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07" y="3488744"/>
            <a:ext cx="4988179" cy="28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236</TotalTime>
  <Words>117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Plaza</vt:lpstr>
      <vt:lpstr>Cardiovascular system</vt:lpstr>
      <vt:lpstr>Normal Blood Pressure</vt:lpstr>
      <vt:lpstr>Red blood cells</vt:lpstr>
      <vt:lpstr>Red blood cells</vt:lpstr>
      <vt:lpstr>STROKE</vt:lpstr>
      <vt:lpstr>Atherosclerosis</vt:lpstr>
      <vt:lpstr>Myocardial Infarction: Heart attacks can be caused by atherosclerosis</vt:lpstr>
      <vt:lpstr>Causes of  Hypotension = Low blood pressure</vt:lpstr>
      <vt:lpstr>PowerPoint Presentation</vt:lpstr>
      <vt:lpstr>PowerPoint Presentation</vt:lpstr>
      <vt:lpstr>PowerPoint Presentation</vt:lpstr>
      <vt:lpstr>Why would exercise lower blood pressure?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SBBC Teacher</dc:creator>
  <cp:lastModifiedBy>Tamara L. Barnes</cp:lastModifiedBy>
  <cp:revision>20</cp:revision>
  <dcterms:created xsi:type="dcterms:W3CDTF">2013-04-08T17:40:26Z</dcterms:created>
  <dcterms:modified xsi:type="dcterms:W3CDTF">2018-04-24T16:27:40Z</dcterms:modified>
</cp:coreProperties>
</file>