
<file path=[Content_Types].xml><?xml version="1.0" encoding="utf-8"?>
<Types xmlns="http://schemas.openxmlformats.org/package/2006/content-types">
  <Default Extension="bin" ContentType="audio/unknown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21"/>
  </p:notesMasterIdLst>
  <p:handoutMasterIdLst>
    <p:handoutMasterId r:id="rId22"/>
  </p:handoutMasterIdLst>
  <p:sldIdLst>
    <p:sldId id="448" r:id="rId2"/>
    <p:sldId id="510" r:id="rId3"/>
    <p:sldId id="467" r:id="rId4"/>
    <p:sldId id="471" r:id="rId5"/>
    <p:sldId id="466" r:id="rId6"/>
    <p:sldId id="470" r:id="rId7"/>
    <p:sldId id="508" r:id="rId8"/>
    <p:sldId id="482" r:id="rId9"/>
    <p:sldId id="483" r:id="rId10"/>
    <p:sldId id="493" r:id="rId11"/>
    <p:sldId id="485" r:id="rId12"/>
    <p:sldId id="384" r:id="rId13"/>
    <p:sldId id="478" r:id="rId14"/>
    <p:sldId id="492" r:id="rId15"/>
    <p:sldId id="494" r:id="rId16"/>
    <p:sldId id="509" r:id="rId17"/>
    <p:sldId id="488" r:id="rId18"/>
    <p:sldId id="495" r:id="rId19"/>
    <p:sldId id="489" r:id="rId20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116A"/>
    <a:srgbClr val="ED001D"/>
    <a:srgbClr val="209ACF"/>
    <a:srgbClr val="FF0322"/>
    <a:srgbClr val="000000"/>
    <a:srgbClr val="CC0000"/>
    <a:srgbClr val="0D6726"/>
    <a:srgbClr val="FFEA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inimized" horzBarState="maximized" preferSingleView="1">
    <p:restoredLeft sz="22093" autoAdjust="0"/>
    <p:restoredTop sz="97432" autoAdjust="0"/>
  </p:normalViewPr>
  <p:slideViewPr>
    <p:cSldViewPr snapToGrid="0">
      <p:cViewPr>
        <p:scale>
          <a:sx n="70" d="100"/>
          <a:sy n="70" d="100"/>
        </p:scale>
        <p:origin x="-2028" y="-198"/>
      </p:cViewPr>
      <p:guideLst>
        <p:guide orient="horz" pos="144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-2960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096000" y="8686800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 b="1" smtClean="0"/>
            </a:lvl1pPr>
          </a:lstStyle>
          <a:p>
            <a:pPr>
              <a:defRPr/>
            </a:pPr>
            <a:fld id="{5A18BCC8-FB78-45F1-8314-0372CB970EB2}" type="slidenum">
              <a:rPr lang="en-US" altLang="en-US"/>
              <a:pPr>
                <a:defRPr/>
              </a:pPr>
              <a:t>‹#›</a:t>
            </a:fld>
            <a:endParaRPr lang="en-US" altLang="en-US" sz="1200"/>
          </a:p>
        </p:txBody>
      </p:sp>
      <p:sp>
        <p:nvSpPr>
          <p:cNvPr id="58375" name="Text Box 7"/>
          <p:cNvSpPr txBox="1">
            <a:spLocks noChangeArrowheads="1"/>
          </p:cNvSpPr>
          <p:nvPr/>
        </p:nvSpPr>
        <p:spPr bwMode="auto">
          <a:xfrm>
            <a:off x="228600" y="141288"/>
            <a:ext cx="64008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l">
              <a:tabLst>
                <a:tab pos="6170613" algn="r"/>
              </a:tabLst>
              <a:defRPr sz="2400">
                <a:solidFill>
                  <a:schemeClr val="tx1"/>
                </a:solidFill>
                <a:latin typeface="Times"/>
              </a:defRPr>
            </a:lvl1pPr>
            <a:lvl2pPr algn="l">
              <a:tabLst>
                <a:tab pos="6170613" algn="r"/>
              </a:tabLst>
              <a:defRPr sz="2400">
                <a:solidFill>
                  <a:schemeClr val="tx1"/>
                </a:solidFill>
                <a:latin typeface="Times"/>
              </a:defRPr>
            </a:lvl2pPr>
            <a:lvl3pPr algn="l">
              <a:tabLst>
                <a:tab pos="6170613" algn="r"/>
              </a:tabLst>
              <a:defRPr sz="2400">
                <a:solidFill>
                  <a:schemeClr val="tx1"/>
                </a:solidFill>
                <a:latin typeface="Times"/>
              </a:defRPr>
            </a:lvl3pPr>
            <a:lvl4pPr algn="l">
              <a:tabLst>
                <a:tab pos="6170613" algn="r"/>
              </a:tabLst>
              <a:defRPr sz="2400">
                <a:solidFill>
                  <a:schemeClr val="tx1"/>
                </a:solidFill>
                <a:latin typeface="Times"/>
              </a:defRPr>
            </a:lvl4pPr>
            <a:lvl5pPr algn="l">
              <a:tabLst>
                <a:tab pos="6170613" algn="r"/>
              </a:tabLst>
              <a:defRPr sz="2400">
                <a:solidFill>
                  <a:schemeClr val="tx1"/>
                </a:solidFill>
                <a:latin typeface="Times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170613" algn="r"/>
              </a:tabLst>
              <a:defRPr sz="2400">
                <a:solidFill>
                  <a:schemeClr val="tx1"/>
                </a:solidFill>
                <a:latin typeface="Times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170613" algn="r"/>
              </a:tabLst>
              <a:defRPr sz="2400">
                <a:solidFill>
                  <a:schemeClr val="tx1"/>
                </a:solidFill>
                <a:latin typeface="Times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170613" algn="r"/>
              </a:tabLst>
              <a:defRPr sz="2400">
                <a:solidFill>
                  <a:schemeClr val="tx1"/>
                </a:solidFill>
                <a:latin typeface="Times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170613" algn="r"/>
              </a:tabLs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>
              <a:defRPr/>
            </a:pPr>
            <a:r>
              <a:rPr lang="en-US" altLang="en-US" sz="1100" b="1" smtClean="0">
                <a:latin typeface="Arial" charset="0"/>
              </a:rPr>
              <a:t>Name ___________________________	Ms. Foglia</a:t>
            </a:r>
            <a:endParaRPr lang="en-US" altLang="en-US" sz="1800" b="1" smtClean="0">
              <a:latin typeface="Arial" charset="0"/>
            </a:endParaRPr>
          </a:p>
          <a:p>
            <a:pPr algn="ctr">
              <a:defRPr/>
            </a:pPr>
            <a:r>
              <a:rPr lang="en-US" altLang="en-US" sz="1400" b="1" smtClean="0">
                <a:latin typeface="Arial" charset="0"/>
              </a:rPr>
              <a:t>Regents Biology</a:t>
            </a:r>
          </a:p>
        </p:txBody>
      </p:sp>
    </p:spTree>
    <p:extLst>
      <p:ext uri="{BB962C8B-B14F-4D97-AF65-F5344CB8AC3E}">
        <p14:creationId xmlns:p14="http://schemas.microsoft.com/office/powerpoint/2010/main" val="311882913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63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"/>
              </a:defRPr>
            </a:lvl1pPr>
          </a:lstStyle>
          <a:p>
            <a:pPr>
              <a:defRPr/>
            </a:pPr>
            <a:fld id="{B49E4F7B-889A-4BCE-B129-1CD50ADC2F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096861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3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F116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>
              <a:latin typeface="Times"/>
            </a:endParaRPr>
          </a:p>
        </p:txBody>
      </p:sp>
      <p:sp>
        <p:nvSpPr>
          <p:cNvPr id="5" name="Rectangle 74"/>
          <p:cNvSpPr>
            <a:spLocks noChangeArrowheads="1"/>
          </p:cNvSpPr>
          <p:nvPr/>
        </p:nvSpPr>
        <p:spPr bwMode="auto">
          <a:xfrm>
            <a:off x="0" y="228600"/>
            <a:ext cx="91440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grpSp>
        <p:nvGrpSpPr>
          <p:cNvPr id="6" name="Group 78"/>
          <p:cNvGrpSpPr>
            <a:grpSpLocks/>
          </p:cNvGrpSpPr>
          <p:nvPr/>
        </p:nvGrpSpPr>
        <p:grpSpPr bwMode="auto">
          <a:xfrm>
            <a:off x="381000" y="1524000"/>
            <a:ext cx="6324600" cy="2590800"/>
            <a:chOff x="240" y="960"/>
            <a:chExt cx="3984" cy="1632"/>
          </a:xfrm>
        </p:grpSpPr>
        <p:sp>
          <p:nvSpPr>
            <p:cNvPr id="7" name="Line 75"/>
            <p:cNvSpPr>
              <a:spLocks noChangeShapeType="1"/>
            </p:cNvSpPr>
            <p:nvPr userDrawn="1"/>
          </p:nvSpPr>
          <p:spPr bwMode="auto">
            <a:xfrm>
              <a:off x="240" y="1152"/>
              <a:ext cx="3984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Line 76"/>
            <p:cNvSpPr>
              <a:spLocks noChangeShapeType="1"/>
            </p:cNvSpPr>
            <p:nvPr userDrawn="1"/>
          </p:nvSpPr>
          <p:spPr bwMode="auto">
            <a:xfrm>
              <a:off x="384" y="960"/>
              <a:ext cx="0" cy="1632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Oval 77"/>
            <p:cNvSpPr>
              <a:spLocks noChangeArrowheads="1"/>
            </p:cNvSpPr>
            <p:nvPr userDrawn="1"/>
          </p:nvSpPr>
          <p:spPr bwMode="auto">
            <a:xfrm>
              <a:off x="336" y="1104"/>
              <a:ext cx="96" cy="96"/>
            </a:xfrm>
            <a:prstGeom prst="ellips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10" name="Group 79"/>
          <p:cNvGrpSpPr>
            <a:grpSpLocks/>
          </p:cNvGrpSpPr>
          <p:nvPr/>
        </p:nvGrpSpPr>
        <p:grpSpPr bwMode="auto">
          <a:xfrm rot="10800000">
            <a:off x="2286000" y="2819400"/>
            <a:ext cx="6324600" cy="2590800"/>
            <a:chOff x="240" y="960"/>
            <a:chExt cx="3984" cy="1632"/>
          </a:xfrm>
        </p:grpSpPr>
        <p:sp>
          <p:nvSpPr>
            <p:cNvPr id="11" name="Line 80"/>
            <p:cNvSpPr>
              <a:spLocks noChangeShapeType="1"/>
            </p:cNvSpPr>
            <p:nvPr userDrawn="1"/>
          </p:nvSpPr>
          <p:spPr bwMode="auto">
            <a:xfrm>
              <a:off x="240" y="1152"/>
              <a:ext cx="3984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Line 81"/>
            <p:cNvSpPr>
              <a:spLocks noChangeShapeType="1"/>
            </p:cNvSpPr>
            <p:nvPr userDrawn="1"/>
          </p:nvSpPr>
          <p:spPr bwMode="auto">
            <a:xfrm>
              <a:off x="384" y="960"/>
              <a:ext cx="0" cy="1632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Oval 82"/>
            <p:cNvSpPr>
              <a:spLocks noChangeArrowheads="1"/>
            </p:cNvSpPr>
            <p:nvPr userDrawn="1"/>
          </p:nvSpPr>
          <p:spPr bwMode="auto">
            <a:xfrm>
              <a:off x="336" y="1104"/>
              <a:ext cx="96" cy="96"/>
            </a:xfrm>
            <a:prstGeom prst="ellips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4" name="Text Box 83"/>
          <p:cNvSpPr txBox="1">
            <a:spLocks noChangeArrowheads="1"/>
          </p:cNvSpPr>
          <p:nvPr/>
        </p:nvSpPr>
        <p:spPr bwMode="auto">
          <a:xfrm>
            <a:off x="228600" y="6384925"/>
            <a:ext cx="1447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1600" b="1"/>
              <a:t>AP Biology</a:t>
            </a:r>
            <a:endParaRPr lang="en-US" altLang="en-US">
              <a:latin typeface="Times"/>
            </a:endParaRPr>
          </a:p>
        </p:txBody>
      </p:sp>
      <p:sp>
        <p:nvSpPr>
          <p:cNvPr id="4163" name="Rectangle 67"/>
          <p:cNvSpPr>
            <a:spLocks noGrp="1" noChangeArrowheads="1"/>
          </p:cNvSpPr>
          <p:nvPr>
            <p:ph type="ctrTitle"/>
          </p:nvPr>
        </p:nvSpPr>
        <p:spPr>
          <a:xfrm>
            <a:off x="990600" y="1981200"/>
            <a:ext cx="7239000" cy="914400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4164" name="Rectangle 68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309938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15" name="Rectangle 69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6934200" y="6264275"/>
            <a:ext cx="1524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b="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6" name="Rectangle 70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2311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A3E4F5-A237-418A-BF79-AB5307F7F4CA}" type="slidenum">
              <a:rPr lang="en-US" altLang="en-US"/>
              <a:pPr>
                <a:defRPr/>
              </a:pPr>
              <a:t>‹#›</a:t>
            </a:fld>
            <a:endParaRPr lang="en-US" altLang="en-US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299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685800"/>
            <a:ext cx="2000250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85800"/>
            <a:ext cx="5848350" cy="5105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CC9E31-0423-4D27-B055-3D5CCEF6FB25}" type="slidenum">
              <a:rPr lang="en-US" altLang="en-US"/>
              <a:pPr>
                <a:defRPr/>
              </a:pPr>
              <a:t>‹#›</a:t>
            </a:fld>
            <a:endParaRPr lang="en-US" altLang="en-US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041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F43AFB-F529-4D42-AB98-4190E0E6EC21}" type="slidenum">
              <a:rPr lang="en-US" altLang="en-US"/>
              <a:pPr>
                <a:defRPr/>
              </a:pPr>
              <a:t>‹#›</a:t>
            </a:fld>
            <a:endParaRPr lang="en-US" altLang="en-US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952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AA23F7-B95E-4213-9EDE-C26732732229}" type="slidenum">
              <a:rPr lang="en-US" altLang="en-US"/>
              <a:pPr>
                <a:defRPr/>
              </a:pPr>
              <a:t>‹#›</a:t>
            </a:fld>
            <a:endParaRPr lang="en-US" altLang="en-US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9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71600"/>
            <a:ext cx="38100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38100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27BA6F-5006-4092-BE25-62996DFDD100}" type="slidenum">
              <a:rPr lang="en-US" altLang="en-US"/>
              <a:pPr>
                <a:defRPr/>
              </a:pPr>
              <a:t>‹#›</a:t>
            </a:fld>
            <a:endParaRPr lang="en-US" altLang="en-US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462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590110-CA36-420E-BED1-1D5E6939C11B}" type="slidenum">
              <a:rPr lang="en-US" altLang="en-US"/>
              <a:pPr>
                <a:defRPr/>
              </a:pPr>
              <a:t>‹#›</a:t>
            </a:fld>
            <a:endParaRPr lang="en-US" altLang="en-US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631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27CF17-0854-416F-BBAD-3E29EF69F917}" type="slidenum">
              <a:rPr lang="en-US" altLang="en-US"/>
              <a:pPr>
                <a:defRPr/>
              </a:pPr>
              <a:t>‹#›</a:t>
            </a:fld>
            <a:endParaRPr lang="en-US" altLang="en-US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979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5B2106-CF25-43BF-814E-9E60A6F544CA}" type="slidenum">
              <a:rPr lang="en-US" altLang="en-US"/>
              <a:pPr>
                <a:defRPr/>
              </a:pPr>
              <a:t>‹#›</a:t>
            </a:fld>
            <a:endParaRPr lang="en-US" altLang="en-US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494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443EDD-B9C6-4D43-B84A-F8080F189617}" type="slidenum">
              <a:rPr lang="en-US" altLang="en-US"/>
              <a:pPr>
                <a:defRPr/>
              </a:pPr>
              <a:t>‹#›</a:t>
            </a:fld>
            <a:endParaRPr lang="en-US" altLang="en-US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104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D80B33-2704-4572-A9DA-FB2DF8606033}" type="slidenum">
              <a:rPr lang="en-US" altLang="en-US"/>
              <a:pPr>
                <a:defRPr/>
              </a:pPr>
              <a:t>‹#›</a:t>
            </a:fld>
            <a:endParaRPr lang="en-US" altLang="en-US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624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6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685800"/>
            <a:ext cx="7772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6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371600"/>
            <a:ext cx="77724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139" name="Rectangle 6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962400" y="6492875"/>
            <a:ext cx="533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1" smtClean="0"/>
            </a:lvl1pPr>
          </a:lstStyle>
          <a:p>
            <a:pPr>
              <a:defRPr/>
            </a:pPr>
            <a:fld id="{E5C21723-D183-47EE-8F81-6BAED2D428F8}" type="slidenum">
              <a:rPr lang="en-US" altLang="en-US"/>
              <a:pPr>
                <a:defRPr/>
              </a:pPr>
              <a:t>‹#›</a:t>
            </a:fld>
            <a:endParaRPr lang="en-US" altLang="en-US">
              <a:solidFill>
                <a:schemeClr val="hlink"/>
              </a:solidFill>
            </a:endParaRPr>
          </a:p>
        </p:txBody>
      </p:sp>
      <p:sp>
        <p:nvSpPr>
          <p:cNvPr id="1029" name="Line 75"/>
          <p:cNvSpPr>
            <a:spLocks noChangeShapeType="1"/>
          </p:cNvSpPr>
          <p:nvPr/>
        </p:nvSpPr>
        <p:spPr bwMode="auto">
          <a:xfrm>
            <a:off x="381000" y="1219200"/>
            <a:ext cx="63246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0" name="Line 76"/>
          <p:cNvSpPr>
            <a:spLocks noChangeShapeType="1"/>
          </p:cNvSpPr>
          <p:nvPr/>
        </p:nvSpPr>
        <p:spPr bwMode="auto">
          <a:xfrm>
            <a:off x="609600" y="914400"/>
            <a:ext cx="0" cy="25908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1" name="Oval 77"/>
          <p:cNvSpPr>
            <a:spLocks noChangeArrowheads="1"/>
          </p:cNvSpPr>
          <p:nvPr/>
        </p:nvSpPr>
        <p:spPr bwMode="auto">
          <a:xfrm>
            <a:off x="533400" y="1143000"/>
            <a:ext cx="152400" cy="152400"/>
          </a:xfrm>
          <a:prstGeom prst="ellips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032" name="Rectangle 78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F116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>
              <a:latin typeface="Times"/>
            </a:endParaRPr>
          </a:p>
        </p:txBody>
      </p:sp>
      <p:sp>
        <p:nvSpPr>
          <p:cNvPr id="1033" name="Rectangle 79"/>
          <p:cNvSpPr>
            <a:spLocks noChangeArrowheads="1"/>
          </p:cNvSpPr>
          <p:nvPr/>
        </p:nvSpPr>
        <p:spPr bwMode="auto">
          <a:xfrm>
            <a:off x="0" y="228600"/>
            <a:ext cx="91440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034" name="Text Box 81"/>
          <p:cNvSpPr txBox="1">
            <a:spLocks noChangeArrowheads="1"/>
          </p:cNvSpPr>
          <p:nvPr/>
        </p:nvSpPr>
        <p:spPr bwMode="auto">
          <a:xfrm>
            <a:off x="228600" y="6384925"/>
            <a:ext cx="2133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1600" b="1"/>
              <a:t>Regents Biology</a:t>
            </a:r>
            <a:endParaRPr lang="en-US" altLang="en-US">
              <a:latin typeface="Time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F116A"/>
        </a:buClr>
        <a:buSzPct val="120000"/>
        <a:buFont typeface="Wingdings" pitchFamily="2" charset="2"/>
        <a:buChar char="§"/>
        <a:defRPr sz="3000" b="1">
          <a:solidFill>
            <a:srgbClr val="0F116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u"/>
        <a:defRPr sz="2800" b="1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pitchFamily="2" charset="2"/>
        <a:buChar char="§"/>
        <a:defRPr sz="2400" b="1">
          <a:solidFill>
            <a:srgbClr val="0F116A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10000"/>
        <a:buFont typeface="Wingdings" pitchFamily="2" charset="2"/>
        <a:buChar char="w"/>
        <a:defRPr sz="2000" b="1">
          <a:solidFill>
            <a:srgbClr val="0F116A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 b="1">
          <a:solidFill>
            <a:srgbClr val="0F116A"/>
          </a:solidFill>
          <a:latin typeface="+mn-lt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 b="1">
          <a:solidFill>
            <a:srgbClr val="0F116A"/>
          </a:solidFill>
          <a:latin typeface="+mn-lt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 b="1">
          <a:solidFill>
            <a:srgbClr val="0F116A"/>
          </a:solidFill>
          <a:latin typeface="+mn-lt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 b="1">
          <a:solidFill>
            <a:srgbClr val="0F116A"/>
          </a:solidFill>
          <a:latin typeface="+mn-lt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 b="1">
          <a:solidFill>
            <a:srgbClr val="0F116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audio" Target="../media/audio6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bin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audio" Target="../media/audio6.bin"/><Relationship Id="rId4" Type="http://schemas.openxmlformats.org/officeDocument/2006/relationships/audio" Target="../media/audio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bin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2.jpe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bin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audio" Target="../media/audio6.bin"/><Relationship Id="rId4" Type="http://schemas.openxmlformats.org/officeDocument/2006/relationships/audio" Target="../media/audio2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audio" Target="../media/audio1.bin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audio" Target="../media/audio4.bin"/><Relationship Id="rId9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bin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bin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bin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audio" Target="../media/audio2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audio" Target="../media/audio1.bin"/><Relationship Id="rId7" Type="http://schemas.openxmlformats.org/officeDocument/2006/relationships/image" Target="../media/image6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.bin"/><Relationship Id="rId5" Type="http://schemas.openxmlformats.org/officeDocument/2006/relationships/audio" Target="../media/audio3.bin"/><Relationship Id="rId4" Type="http://schemas.openxmlformats.org/officeDocument/2006/relationships/audio" Target="../media/audio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bin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audio" Target="../media/audio5.bin"/><Relationship Id="rId7" Type="http://schemas.openxmlformats.org/officeDocument/2006/relationships/image" Target="../media/image2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.bin"/><Relationship Id="rId5" Type="http://schemas.openxmlformats.org/officeDocument/2006/relationships/audio" Target="../media/audio2.bin"/><Relationship Id="rId10" Type="http://schemas.openxmlformats.org/officeDocument/2006/relationships/image" Target="../media/image8.png"/><Relationship Id="rId4" Type="http://schemas.openxmlformats.org/officeDocument/2006/relationships/audio" Target="../media/audio6.bin"/><Relationship Id="rId9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bin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wmf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bin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99" r="27000" b="13187"/>
          <a:stretch>
            <a:fillRect/>
          </a:stretch>
        </p:blipFill>
        <p:spPr bwMode="auto">
          <a:xfrm>
            <a:off x="6472238" y="457200"/>
            <a:ext cx="2667000" cy="265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9" r="27000" b="3796"/>
          <a:stretch>
            <a:fillRect/>
          </a:stretch>
        </p:blipFill>
        <p:spPr bwMode="auto">
          <a:xfrm>
            <a:off x="304800" y="4083050"/>
            <a:ext cx="2108200" cy="262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5"/>
          <p:cNvSpPr>
            <a:spLocks noGrp="1" noChangeArrowheads="1"/>
          </p:cNvSpPr>
          <p:nvPr/>
        </p:nvSpPr>
        <p:spPr bwMode="auto">
          <a:xfrm>
            <a:off x="1905000" y="2614613"/>
            <a:ext cx="5334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altLang="en-US" sz="3600" b="1">
                <a:solidFill>
                  <a:schemeClr val="tx2"/>
                </a:solidFill>
                <a:ea typeface="Geneva" pitchFamily="48" charset="-128"/>
              </a:rPr>
              <a:t>Cells &amp; Cell Organelles</a:t>
            </a:r>
          </a:p>
        </p:txBody>
      </p:sp>
      <p:sp>
        <p:nvSpPr>
          <p:cNvPr id="623622" name="Rectangle 6"/>
          <p:cNvSpPr>
            <a:spLocks noChangeArrowheads="1"/>
          </p:cNvSpPr>
          <p:nvPr/>
        </p:nvSpPr>
        <p:spPr bwMode="auto">
          <a:xfrm>
            <a:off x="1890713" y="3765550"/>
            <a:ext cx="5334000" cy="62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200" b="1">
                <a:solidFill>
                  <a:srgbClr val="0F116A"/>
                </a:solidFill>
                <a:ea typeface="Geneva" pitchFamily="48" charset="-128"/>
              </a:rPr>
              <a:t>Doing Life’s 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6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36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36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3622" grpId="0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77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254000" y="1371600"/>
            <a:ext cx="8356600" cy="5486400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u="sng" smtClean="0"/>
              <a:t>Function</a:t>
            </a:r>
            <a:endParaRPr lang="en-US" altLang="en-US" smtClean="0"/>
          </a:p>
          <a:p>
            <a:pPr lvl="1" eaLnBrk="1" hangingPunct="1">
              <a:lnSpc>
                <a:spcPct val="90000"/>
              </a:lnSpc>
            </a:pPr>
            <a:r>
              <a:rPr lang="en-US" altLang="en-US" u="sng" smtClean="0">
                <a:solidFill>
                  <a:srgbClr val="CC0000"/>
                </a:solidFill>
              </a:rPr>
              <a:t>separates cell from outside</a:t>
            </a:r>
            <a:endParaRPr lang="en-US" altLang="en-US" smtClean="0"/>
          </a:p>
          <a:p>
            <a:pPr lvl="1" eaLnBrk="1" hangingPunct="1">
              <a:lnSpc>
                <a:spcPct val="90000"/>
              </a:lnSpc>
            </a:pPr>
            <a:r>
              <a:rPr lang="en-US" altLang="en-US" u="sng" smtClean="0">
                <a:solidFill>
                  <a:srgbClr val="CC0000"/>
                </a:solidFill>
              </a:rPr>
              <a:t>controls what enters or leaves cell</a:t>
            </a:r>
            <a:endParaRPr lang="en-US" altLang="en-US" smtClean="0"/>
          </a:p>
          <a:p>
            <a:pPr lvl="2" eaLnBrk="1" hangingPunct="1">
              <a:lnSpc>
                <a:spcPct val="90000"/>
              </a:lnSpc>
            </a:pPr>
            <a:r>
              <a:rPr lang="en-US" altLang="en-US" smtClean="0"/>
              <a:t>O</a:t>
            </a:r>
            <a:r>
              <a:rPr lang="en-US" altLang="en-US" baseline="-25000" smtClean="0"/>
              <a:t>2</a:t>
            </a:r>
            <a:r>
              <a:rPr lang="en-US" altLang="en-US" smtClean="0"/>
              <a:t>, CO</a:t>
            </a:r>
            <a:r>
              <a:rPr lang="en-US" altLang="en-US" baseline="-25000" smtClean="0"/>
              <a:t>2</a:t>
            </a:r>
            <a:r>
              <a:rPr lang="en-US" altLang="en-US" smtClean="0"/>
              <a:t>, food, H</a:t>
            </a:r>
            <a:r>
              <a:rPr lang="en-US" altLang="en-US" baseline="-25000" smtClean="0"/>
              <a:t>2</a:t>
            </a:r>
            <a:r>
              <a:rPr lang="en-US" altLang="en-US" smtClean="0"/>
              <a:t>O, nutrients, waste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u="sng" smtClean="0">
                <a:solidFill>
                  <a:srgbClr val="CC0000"/>
                </a:solidFill>
              </a:rPr>
              <a:t>recognizes signals from other cells</a:t>
            </a:r>
            <a:endParaRPr lang="en-US" altLang="en-US" smtClean="0"/>
          </a:p>
          <a:p>
            <a:pPr lvl="2" eaLnBrk="1" hangingPunct="1">
              <a:lnSpc>
                <a:spcPct val="90000"/>
              </a:lnSpc>
            </a:pPr>
            <a:r>
              <a:rPr lang="en-US" altLang="en-US" smtClean="0"/>
              <a:t>allows communication between cells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u="sng" smtClean="0"/>
              <a:t>Structure</a:t>
            </a:r>
            <a:endParaRPr lang="en-US" altLang="en-US" smtClean="0"/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double layer of fat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u="sng" smtClean="0">
                <a:solidFill>
                  <a:srgbClr val="CC0000"/>
                </a:solidFill>
              </a:rPr>
              <a:t>phospholipid bilayer</a:t>
            </a:r>
            <a:endParaRPr lang="en-US" altLang="en-US" smtClean="0">
              <a:solidFill>
                <a:srgbClr val="CC0000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u="sng" smtClean="0">
                <a:solidFill>
                  <a:srgbClr val="CC0000"/>
                </a:solidFill>
              </a:rPr>
              <a:t>receptor molecules</a:t>
            </a:r>
            <a:endParaRPr lang="en-US" altLang="en-US" smtClean="0">
              <a:solidFill>
                <a:srgbClr val="CC0000"/>
              </a:solidFill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altLang="en-US" u="sng" smtClean="0">
                <a:solidFill>
                  <a:srgbClr val="CC0000"/>
                </a:solidFill>
              </a:rPr>
              <a:t>proteins that </a:t>
            </a:r>
            <a:br>
              <a:rPr lang="en-US" altLang="en-US" u="sng" smtClean="0">
                <a:solidFill>
                  <a:srgbClr val="CC0000"/>
                </a:solidFill>
              </a:rPr>
            </a:br>
            <a:r>
              <a:rPr lang="en-US" altLang="en-US" u="sng" smtClean="0">
                <a:solidFill>
                  <a:srgbClr val="CC0000"/>
                </a:solidFill>
              </a:rPr>
              <a:t>receive signals</a:t>
            </a:r>
            <a:r>
              <a:rPr lang="en-US" altLang="en-US" smtClean="0"/>
              <a:t> </a:t>
            </a: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Cell membrane</a:t>
            </a:r>
          </a:p>
        </p:txBody>
      </p:sp>
      <p:grpSp>
        <p:nvGrpSpPr>
          <p:cNvPr id="11268" name="Group 12"/>
          <p:cNvGrpSpPr>
            <a:grpSpLocks/>
          </p:cNvGrpSpPr>
          <p:nvPr/>
        </p:nvGrpSpPr>
        <p:grpSpPr bwMode="auto">
          <a:xfrm>
            <a:off x="7888288" y="528638"/>
            <a:ext cx="860425" cy="2698750"/>
            <a:chOff x="4841" y="333"/>
            <a:chExt cx="542" cy="1700"/>
          </a:xfrm>
        </p:grpSpPr>
        <p:sp>
          <p:nvSpPr>
            <p:cNvPr id="11314" name="Freeform 6"/>
            <p:cNvSpPr>
              <a:spLocks/>
            </p:cNvSpPr>
            <p:nvPr/>
          </p:nvSpPr>
          <p:spPr bwMode="auto">
            <a:xfrm>
              <a:off x="5004" y="850"/>
              <a:ext cx="150" cy="1183"/>
            </a:xfrm>
            <a:custGeom>
              <a:avLst/>
              <a:gdLst>
                <a:gd name="T0" fmla="*/ 46 w 150"/>
                <a:gd name="T1" fmla="*/ 0 h 1183"/>
                <a:gd name="T2" fmla="*/ 12 w 150"/>
                <a:gd name="T3" fmla="*/ 233 h 1183"/>
                <a:gd name="T4" fmla="*/ 121 w 150"/>
                <a:gd name="T5" fmla="*/ 400 h 1183"/>
                <a:gd name="T6" fmla="*/ 96 w 150"/>
                <a:gd name="T7" fmla="*/ 600 h 1183"/>
                <a:gd name="T8" fmla="*/ 46 w 150"/>
                <a:gd name="T9" fmla="*/ 800 h 1183"/>
                <a:gd name="T10" fmla="*/ 146 w 150"/>
                <a:gd name="T11" fmla="*/ 975 h 1183"/>
                <a:gd name="T12" fmla="*/ 71 w 150"/>
                <a:gd name="T13" fmla="*/ 1183 h 11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0" h="1183">
                  <a:moveTo>
                    <a:pt x="46" y="0"/>
                  </a:moveTo>
                  <a:cubicBezTo>
                    <a:pt x="23" y="83"/>
                    <a:pt x="0" y="166"/>
                    <a:pt x="12" y="233"/>
                  </a:cubicBezTo>
                  <a:cubicBezTo>
                    <a:pt x="24" y="300"/>
                    <a:pt x="107" y="339"/>
                    <a:pt x="121" y="400"/>
                  </a:cubicBezTo>
                  <a:cubicBezTo>
                    <a:pt x="135" y="461"/>
                    <a:pt x="108" y="533"/>
                    <a:pt x="96" y="600"/>
                  </a:cubicBezTo>
                  <a:cubicBezTo>
                    <a:pt x="84" y="667"/>
                    <a:pt x="38" y="738"/>
                    <a:pt x="46" y="800"/>
                  </a:cubicBezTo>
                  <a:cubicBezTo>
                    <a:pt x="54" y="862"/>
                    <a:pt x="142" y="911"/>
                    <a:pt x="146" y="975"/>
                  </a:cubicBezTo>
                  <a:cubicBezTo>
                    <a:pt x="150" y="1039"/>
                    <a:pt x="83" y="1148"/>
                    <a:pt x="71" y="1183"/>
                  </a:cubicBezTo>
                </a:path>
              </a:pathLst>
            </a:custGeom>
            <a:noFill/>
            <a:ln w="7620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5" name="Freeform 7"/>
            <p:cNvSpPr>
              <a:spLocks/>
            </p:cNvSpPr>
            <p:nvPr/>
          </p:nvSpPr>
          <p:spPr bwMode="auto">
            <a:xfrm>
              <a:off x="5171" y="850"/>
              <a:ext cx="150" cy="1183"/>
            </a:xfrm>
            <a:custGeom>
              <a:avLst/>
              <a:gdLst>
                <a:gd name="T0" fmla="*/ 46 w 150"/>
                <a:gd name="T1" fmla="*/ 0 h 1183"/>
                <a:gd name="T2" fmla="*/ 12 w 150"/>
                <a:gd name="T3" fmla="*/ 233 h 1183"/>
                <a:gd name="T4" fmla="*/ 121 w 150"/>
                <a:gd name="T5" fmla="*/ 400 h 1183"/>
                <a:gd name="T6" fmla="*/ 96 w 150"/>
                <a:gd name="T7" fmla="*/ 600 h 1183"/>
                <a:gd name="T8" fmla="*/ 46 w 150"/>
                <a:gd name="T9" fmla="*/ 800 h 1183"/>
                <a:gd name="T10" fmla="*/ 146 w 150"/>
                <a:gd name="T11" fmla="*/ 975 h 1183"/>
                <a:gd name="T12" fmla="*/ 71 w 150"/>
                <a:gd name="T13" fmla="*/ 1183 h 11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0" h="1183">
                  <a:moveTo>
                    <a:pt x="46" y="0"/>
                  </a:moveTo>
                  <a:cubicBezTo>
                    <a:pt x="23" y="83"/>
                    <a:pt x="0" y="166"/>
                    <a:pt x="12" y="233"/>
                  </a:cubicBezTo>
                  <a:cubicBezTo>
                    <a:pt x="24" y="300"/>
                    <a:pt x="107" y="339"/>
                    <a:pt x="121" y="400"/>
                  </a:cubicBezTo>
                  <a:cubicBezTo>
                    <a:pt x="135" y="461"/>
                    <a:pt x="108" y="533"/>
                    <a:pt x="96" y="600"/>
                  </a:cubicBezTo>
                  <a:cubicBezTo>
                    <a:pt x="84" y="667"/>
                    <a:pt x="38" y="738"/>
                    <a:pt x="46" y="800"/>
                  </a:cubicBezTo>
                  <a:cubicBezTo>
                    <a:pt x="54" y="862"/>
                    <a:pt x="142" y="911"/>
                    <a:pt x="146" y="975"/>
                  </a:cubicBezTo>
                  <a:cubicBezTo>
                    <a:pt x="150" y="1039"/>
                    <a:pt x="83" y="1148"/>
                    <a:pt x="71" y="1183"/>
                  </a:cubicBezTo>
                </a:path>
              </a:pathLst>
            </a:custGeom>
            <a:noFill/>
            <a:ln w="7620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6" name="Oval 5"/>
            <p:cNvSpPr>
              <a:spLocks noChangeArrowheads="1"/>
            </p:cNvSpPr>
            <p:nvPr/>
          </p:nvSpPr>
          <p:spPr bwMode="auto">
            <a:xfrm>
              <a:off x="4841" y="333"/>
              <a:ext cx="542" cy="542"/>
            </a:xfrm>
            <a:prstGeom prst="ellipse">
              <a:avLst/>
            </a:prstGeom>
            <a:solidFill>
              <a:srgbClr val="FFEA18"/>
            </a:solidFill>
            <a:ln w="38100">
              <a:solidFill>
                <a:srgbClr val="CC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 b="1">
                <a:solidFill>
                  <a:srgbClr val="000000"/>
                </a:solidFill>
              </a:endParaRPr>
            </a:p>
          </p:txBody>
        </p:sp>
      </p:grpSp>
      <p:sp>
        <p:nvSpPr>
          <p:cNvPr id="715784" name="AutoShape 8"/>
          <p:cNvSpPr>
            <a:spLocks noChangeArrowheads="1"/>
          </p:cNvSpPr>
          <p:nvPr/>
        </p:nvSpPr>
        <p:spPr bwMode="auto">
          <a:xfrm>
            <a:off x="7559675" y="2260600"/>
            <a:ext cx="1497013" cy="406400"/>
          </a:xfrm>
          <a:prstGeom prst="roundRect">
            <a:avLst>
              <a:gd name="adj" fmla="val 16667"/>
            </a:avLst>
          </a:prstGeom>
          <a:solidFill>
            <a:srgbClr val="FFEA1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b="1">
                <a:solidFill>
                  <a:srgbClr val="CC0000"/>
                </a:solidFill>
              </a:rPr>
              <a:t>lipid “tail”</a:t>
            </a:r>
            <a:endParaRPr lang="en-US" altLang="en-US" b="1">
              <a:solidFill>
                <a:srgbClr val="FF0322"/>
              </a:solidFill>
            </a:endParaRPr>
          </a:p>
        </p:txBody>
      </p:sp>
      <p:sp>
        <p:nvSpPr>
          <p:cNvPr id="715785" name="Rectangle 9"/>
          <p:cNvSpPr>
            <a:spLocks noChangeArrowheads="1"/>
          </p:cNvSpPr>
          <p:nvPr/>
        </p:nvSpPr>
        <p:spPr bwMode="auto">
          <a:xfrm>
            <a:off x="7537450" y="569913"/>
            <a:ext cx="1541463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b="1">
                <a:solidFill>
                  <a:srgbClr val="000000"/>
                </a:solidFill>
              </a:rPr>
              <a:t>phosphate</a:t>
            </a:r>
            <a:br>
              <a:rPr lang="en-US" altLang="en-US" b="1">
                <a:solidFill>
                  <a:srgbClr val="000000"/>
                </a:solidFill>
              </a:rPr>
            </a:br>
            <a:r>
              <a:rPr lang="en-US" altLang="en-US" b="1">
                <a:solidFill>
                  <a:srgbClr val="000000"/>
                </a:solidFill>
              </a:rPr>
              <a:t>“head”</a:t>
            </a:r>
          </a:p>
        </p:txBody>
      </p:sp>
      <p:grpSp>
        <p:nvGrpSpPr>
          <p:cNvPr id="715809" name="Group 33"/>
          <p:cNvGrpSpPr>
            <a:grpSpLocks/>
          </p:cNvGrpSpPr>
          <p:nvPr/>
        </p:nvGrpSpPr>
        <p:grpSpPr bwMode="auto">
          <a:xfrm>
            <a:off x="6059488" y="338138"/>
            <a:ext cx="1374775" cy="912812"/>
            <a:chOff x="3646" y="287"/>
            <a:chExt cx="866" cy="575"/>
          </a:xfrm>
        </p:grpSpPr>
        <p:grpSp>
          <p:nvGrpSpPr>
            <p:cNvPr id="11294" name="Group 13"/>
            <p:cNvGrpSpPr>
              <a:grpSpLocks/>
            </p:cNvGrpSpPr>
            <p:nvPr/>
          </p:nvGrpSpPr>
          <p:grpSpPr bwMode="auto">
            <a:xfrm>
              <a:off x="3817" y="287"/>
              <a:ext cx="183" cy="575"/>
              <a:chOff x="4841" y="333"/>
              <a:chExt cx="542" cy="1700"/>
            </a:xfrm>
          </p:grpSpPr>
          <p:sp>
            <p:nvSpPr>
              <p:cNvPr id="11311" name="Freeform 14"/>
              <p:cNvSpPr>
                <a:spLocks/>
              </p:cNvSpPr>
              <p:nvPr/>
            </p:nvSpPr>
            <p:spPr bwMode="auto">
              <a:xfrm>
                <a:off x="5004" y="850"/>
                <a:ext cx="150" cy="1183"/>
              </a:xfrm>
              <a:custGeom>
                <a:avLst/>
                <a:gdLst>
                  <a:gd name="T0" fmla="*/ 46 w 150"/>
                  <a:gd name="T1" fmla="*/ 0 h 1183"/>
                  <a:gd name="T2" fmla="*/ 12 w 150"/>
                  <a:gd name="T3" fmla="*/ 233 h 1183"/>
                  <a:gd name="T4" fmla="*/ 121 w 150"/>
                  <a:gd name="T5" fmla="*/ 400 h 1183"/>
                  <a:gd name="T6" fmla="*/ 96 w 150"/>
                  <a:gd name="T7" fmla="*/ 600 h 1183"/>
                  <a:gd name="T8" fmla="*/ 46 w 150"/>
                  <a:gd name="T9" fmla="*/ 800 h 1183"/>
                  <a:gd name="T10" fmla="*/ 146 w 150"/>
                  <a:gd name="T11" fmla="*/ 975 h 1183"/>
                  <a:gd name="T12" fmla="*/ 71 w 150"/>
                  <a:gd name="T13" fmla="*/ 1183 h 118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0" h="1183">
                    <a:moveTo>
                      <a:pt x="46" y="0"/>
                    </a:moveTo>
                    <a:cubicBezTo>
                      <a:pt x="23" y="83"/>
                      <a:pt x="0" y="166"/>
                      <a:pt x="12" y="233"/>
                    </a:cubicBezTo>
                    <a:cubicBezTo>
                      <a:pt x="24" y="300"/>
                      <a:pt x="107" y="339"/>
                      <a:pt x="121" y="400"/>
                    </a:cubicBezTo>
                    <a:cubicBezTo>
                      <a:pt x="135" y="461"/>
                      <a:pt x="108" y="533"/>
                      <a:pt x="96" y="600"/>
                    </a:cubicBezTo>
                    <a:cubicBezTo>
                      <a:pt x="84" y="667"/>
                      <a:pt x="38" y="738"/>
                      <a:pt x="46" y="800"/>
                    </a:cubicBezTo>
                    <a:cubicBezTo>
                      <a:pt x="54" y="862"/>
                      <a:pt x="142" y="911"/>
                      <a:pt x="146" y="975"/>
                    </a:cubicBezTo>
                    <a:cubicBezTo>
                      <a:pt x="150" y="1039"/>
                      <a:pt x="83" y="1148"/>
                      <a:pt x="71" y="1183"/>
                    </a:cubicBezTo>
                  </a:path>
                </a:pathLst>
              </a:custGeom>
              <a:noFill/>
              <a:ln w="38100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EA18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12" name="Freeform 15"/>
              <p:cNvSpPr>
                <a:spLocks/>
              </p:cNvSpPr>
              <p:nvPr/>
            </p:nvSpPr>
            <p:spPr bwMode="auto">
              <a:xfrm>
                <a:off x="5171" y="850"/>
                <a:ext cx="150" cy="1183"/>
              </a:xfrm>
              <a:custGeom>
                <a:avLst/>
                <a:gdLst>
                  <a:gd name="T0" fmla="*/ 46 w 150"/>
                  <a:gd name="T1" fmla="*/ 0 h 1183"/>
                  <a:gd name="T2" fmla="*/ 12 w 150"/>
                  <a:gd name="T3" fmla="*/ 233 h 1183"/>
                  <a:gd name="T4" fmla="*/ 121 w 150"/>
                  <a:gd name="T5" fmla="*/ 400 h 1183"/>
                  <a:gd name="T6" fmla="*/ 96 w 150"/>
                  <a:gd name="T7" fmla="*/ 600 h 1183"/>
                  <a:gd name="T8" fmla="*/ 46 w 150"/>
                  <a:gd name="T9" fmla="*/ 800 h 1183"/>
                  <a:gd name="T10" fmla="*/ 146 w 150"/>
                  <a:gd name="T11" fmla="*/ 975 h 1183"/>
                  <a:gd name="T12" fmla="*/ 71 w 150"/>
                  <a:gd name="T13" fmla="*/ 1183 h 118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0" h="1183">
                    <a:moveTo>
                      <a:pt x="46" y="0"/>
                    </a:moveTo>
                    <a:cubicBezTo>
                      <a:pt x="23" y="83"/>
                      <a:pt x="0" y="166"/>
                      <a:pt x="12" y="233"/>
                    </a:cubicBezTo>
                    <a:cubicBezTo>
                      <a:pt x="24" y="300"/>
                      <a:pt x="107" y="339"/>
                      <a:pt x="121" y="400"/>
                    </a:cubicBezTo>
                    <a:cubicBezTo>
                      <a:pt x="135" y="461"/>
                      <a:pt x="108" y="533"/>
                      <a:pt x="96" y="600"/>
                    </a:cubicBezTo>
                    <a:cubicBezTo>
                      <a:pt x="84" y="667"/>
                      <a:pt x="38" y="738"/>
                      <a:pt x="46" y="800"/>
                    </a:cubicBezTo>
                    <a:cubicBezTo>
                      <a:pt x="54" y="862"/>
                      <a:pt x="142" y="911"/>
                      <a:pt x="146" y="975"/>
                    </a:cubicBezTo>
                    <a:cubicBezTo>
                      <a:pt x="150" y="1039"/>
                      <a:pt x="83" y="1148"/>
                      <a:pt x="71" y="1183"/>
                    </a:cubicBezTo>
                  </a:path>
                </a:pathLst>
              </a:custGeom>
              <a:noFill/>
              <a:ln w="38100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EA18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13" name="Oval 16"/>
              <p:cNvSpPr>
                <a:spLocks noChangeArrowheads="1"/>
              </p:cNvSpPr>
              <p:nvPr/>
            </p:nvSpPr>
            <p:spPr bwMode="auto">
              <a:xfrm>
                <a:off x="4841" y="333"/>
                <a:ext cx="542" cy="542"/>
              </a:xfrm>
              <a:prstGeom prst="ellipse">
                <a:avLst/>
              </a:prstGeom>
              <a:solidFill>
                <a:srgbClr val="FFEA18"/>
              </a:solidFill>
              <a:ln w="38100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 b="1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1295" name="Group 17"/>
            <p:cNvGrpSpPr>
              <a:grpSpLocks/>
            </p:cNvGrpSpPr>
            <p:nvPr/>
          </p:nvGrpSpPr>
          <p:grpSpPr bwMode="auto">
            <a:xfrm>
              <a:off x="3988" y="287"/>
              <a:ext cx="183" cy="575"/>
              <a:chOff x="4841" y="333"/>
              <a:chExt cx="542" cy="1700"/>
            </a:xfrm>
          </p:grpSpPr>
          <p:sp>
            <p:nvSpPr>
              <p:cNvPr id="11308" name="Freeform 18"/>
              <p:cNvSpPr>
                <a:spLocks/>
              </p:cNvSpPr>
              <p:nvPr/>
            </p:nvSpPr>
            <p:spPr bwMode="auto">
              <a:xfrm>
                <a:off x="5004" y="850"/>
                <a:ext cx="150" cy="1183"/>
              </a:xfrm>
              <a:custGeom>
                <a:avLst/>
                <a:gdLst>
                  <a:gd name="T0" fmla="*/ 46 w 150"/>
                  <a:gd name="T1" fmla="*/ 0 h 1183"/>
                  <a:gd name="T2" fmla="*/ 12 w 150"/>
                  <a:gd name="T3" fmla="*/ 233 h 1183"/>
                  <a:gd name="T4" fmla="*/ 121 w 150"/>
                  <a:gd name="T5" fmla="*/ 400 h 1183"/>
                  <a:gd name="T6" fmla="*/ 96 w 150"/>
                  <a:gd name="T7" fmla="*/ 600 h 1183"/>
                  <a:gd name="T8" fmla="*/ 46 w 150"/>
                  <a:gd name="T9" fmla="*/ 800 h 1183"/>
                  <a:gd name="T10" fmla="*/ 146 w 150"/>
                  <a:gd name="T11" fmla="*/ 975 h 1183"/>
                  <a:gd name="T12" fmla="*/ 71 w 150"/>
                  <a:gd name="T13" fmla="*/ 1183 h 118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0" h="1183">
                    <a:moveTo>
                      <a:pt x="46" y="0"/>
                    </a:moveTo>
                    <a:cubicBezTo>
                      <a:pt x="23" y="83"/>
                      <a:pt x="0" y="166"/>
                      <a:pt x="12" y="233"/>
                    </a:cubicBezTo>
                    <a:cubicBezTo>
                      <a:pt x="24" y="300"/>
                      <a:pt x="107" y="339"/>
                      <a:pt x="121" y="400"/>
                    </a:cubicBezTo>
                    <a:cubicBezTo>
                      <a:pt x="135" y="461"/>
                      <a:pt x="108" y="533"/>
                      <a:pt x="96" y="600"/>
                    </a:cubicBezTo>
                    <a:cubicBezTo>
                      <a:pt x="84" y="667"/>
                      <a:pt x="38" y="738"/>
                      <a:pt x="46" y="800"/>
                    </a:cubicBezTo>
                    <a:cubicBezTo>
                      <a:pt x="54" y="862"/>
                      <a:pt x="142" y="911"/>
                      <a:pt x="146" y="975"/>
                    </a:cubicBezTo>
                    <a:cubicBezTo>
                      <a:pt x="150" y="1039"/>
                      <a:pt x="83" y="1148"/>
                      <a:pt x="71" y="1183"/>
                    </a:cubicBezTo>
                  </a:path>
                </a:pathLst>
              </a:custGeom>
              <a:noFill/>
              <a:ln w="38100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EA18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09" name="Freeform 19"/>
              <p:cNvSpPr>
                <a:spLocks/>
              </p:cNvSpPr>
              <p:nvPr/>
            </p:nvSpPr>
            <p:spPr bwMode="auto">
              <a:xfrm>
                <a:off x="5171" y="850"/>
                <a:ext cx="150" cy="1183"/>
              </a:xfrm>
              <a:custGeom>
                <a:avLst/>
                <a:gdLst>
                  <a:gd name="T0" fmla="*/ 46 w 150"/>
                  <a:gd name="T1" fmla="*/ 0 h 1183"/>
                  <a:gd name="T2" fmla="*/ 12 w 150"/>
                  <a:gd name="T3" fmla="*/ 233 h 1183"/>
                  <a:gd name="T4" fmla="*/ 121 w 150"/>
                  <a:gd name="T5" fmla="*/ 400 h 1183"/>
                  <a:gd name="T6" fmla="*/ 96 w 150"/>
                  <a:gd name="T7" fmla="*/ 600 h 1183"/>
                  <a:gd name="T8" fmla="*/ 46 w 150"/>
                  <a:gd name="T9" fmla="*/ 800 h 1183"/>
                  <a:gd name="T10" fmla="*/ 146 w 150"/>
                  <a:gd name="T11" fmla="*/ 975 h 1183"/>
                  <a:gd name="T12" fmla="*/ 71 w 150"/>
                  <a:gd name="T13" fmla="*/ 1183 h 118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0" h="1183">
                    <a:moveTo>
                      <a:pt x="46" y="0"/>
                    </a:moveTo>
                    <a:cubicBezTo>
                      <a:pt x="23" y="83"/>
                      <a:pt x="0" y="166"/>
                      <a:pt x="12" y="233"/>
                    </a:cubicBezTo>
                    <a:cubicBezTo>
                      <a:pt x="24" y="300"/>
                      <a:pt x="107" y="339"/>
                      <a:pt x="121" y="400"/>
                    </a:cubicBezTo>
                    <a:cubicBezTo>
                      <a:pt x="135" y="461"/>
                      <a:pt x="108" y="533"/>
                      <a:pt x="96" y="600"/>
                    </a:cubicBezTo>
                    <a:cubicBezTo>
                      <a:pt x="84" y="667"/>
                      <a:pt x="38" y="738"/>
                      <a:pt x="46" y="800"/>
                    </a:cubicBezTo>
                    <a:cubicBezTo>
                      <a:pt x="54" y="862"/>
                      <a:pt x="142" y="911"/>
                      <a:pt x="146" y="975"/>
                    </a:cubicBezTo>
                    <a:cubicBezTo>
                      <a:pt x="150" y="1039"/>
                      <a:pt x="83" y="1148"/>
                      <a:pt x="71" y="1183"/>
                    </a:cubicBezTo>
                  </a:path>
                </a:pathLst>
              </a:custGeom>
              <a:noFill/>
              <a:ln w="38100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EA18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10" name="Oval 20"/>
              <p:cNvSpPr>
                <a:spLocks noChangeArrowheads="1"/>
              </p:cNvSpPr>
              <p:nvPr/>
            </p:nvSpPr>
            <p:spPr bwMode="auto">
              <a:xfrm>
                <a:off x="4841" y="333"/>
                <a:ext cx="542" cy="542"/>
              </a:xfrm>
              <a:prstGeom prst="ellipse">
                <a:avLst/>
              </a:prstGeom>
              <a:solidFill>
                <a:srgbClr val="FFEA18"/>
              </a:solidFill>
              <a:ln w="38100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 b="1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1296" name="Group 21"/>
            <p:cNvGrpSpPr>
              <a:grpSpLocks/>
            </p:cNvGrpSpPr>
            <p:nvPr/>
          </p:nvGrpSpPr>
          <p:grpSpPr bwMode="auto">
            <a:xfrm>
              <a:off x="4159" y="287"/>
              <a:ext cx="183" cy="575"/>
              <a:chOff x="4841" y="333"/>
              <a:chExt cx="542" cy="1700"/>
            </a:xfrm>
          </p:grpSpPr>
          <p:sp>
            <p:nvSpPr>
              <p:cNvPr id="11305" name="Freeform 22"/>
              <p:cNvSpPr>
                <a:spLocks/>
              </p:cNvSpPr>
              <p:nvPr/>
            </p:nvSpPr>
            <p:spPr bwMode="auto">
              <a:xfrm>
                <a:off x="5004" y="850"/>
                <a:ext cx="150" cy="1183"/>
              </a:xfrm>
              <a:custGeom>
                <a:avLst/>
                <a:gdLst>
                  <a:gd name="T0" fmla="*/ 46 w 150"/>
                  <a:gd name="T1" fmla="*/ 0 h 1183"/>
                  <a:gd name="T2" fmla="*/ 12 w 150"/>
                  <a:gd name="T3" fmla="*/ 233 h 1183"/>
                  <a:gd name="T4" fmla="*/ 121 w 150"/>
                  <a:gd name="T5" fmla="*/ 400 h 1183"/>
                  <a:gd name="T6" fmla="*/ 96 w 150"/>
                  <a:gd name="T7" fmla="*/ 600 h 1183"/>
                  <a:gd name="T8" fmla="*/ 46 w 150"/>
                  <a:gd name="T9" fmla="*/ 800 h 1183"/>
                  <a:gd name="T10" fmla="*/ 146 w 150"/>
                  <a:gd name="T11" fmla="*/ 975 h 1183"/>
                  <a:gd name="T12" fmla="*/ 71 w 150"/>
                  <a:gd name="T13" fmla="*/ 1183 h 118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0" h="1183">
                    <a:moveTo>
                      <a:pt x="46" y="0"/>
                    </a:moveTo>
                    <a:cubicBezTo>
                      <a:pt x="23" y="83"/>
                      <a:pt x="0" y="166"/>
                      <a:pt x="12" y="233"/>
                    </a:cubicBezTo>
                    <a:cubicBezTo>
                      <a:pt x="24" y="300"/>
                      <a:pt x="107" y="339"/>
                      <a:pt x="121" y="400"/>
                    </a:cubicBezTo>
                    <a:cubicBezTo>
                      <a:pt x="135" y="461"/>
                      <a:pt x="108" y="533"/>
                      <a:pt x="96" y="600"/>
                    </a:cubicBezTo>
                    <a:cubicBezTo>
                      <a:pt x="84" y="667"/>
                      <a:pt x="38" y="738"/>
                      <a:pt x="46" y="800"/>
                    </a:cubicBezTo>
                    <a:cubicBezTo>
                      <a:pt x="54" y="862"/>
                      <a:pt x="142" y="911"/>
                      <a:pt x="146" y="975"/>
                    </a:cubicBezTo>
                    <a:cubicBezTo>
                      <a:pt x="150" y="1039"/>
                      <a:pt x="83" y="1148"/>
                      <a:pt x="71" y="1183"/>
                    </a:cubicBezTo>
                  </a:path>
                </a:pathLst>
              </a:custGeom>
              <a:noFill/>
              <a:ln w="38100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EA18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06" name="Freeform 23"/>
              <p:cNvSpPr>
                <a:spLocks/>
              </p:cNvSpPr>
              <p:nvPr/>
            </p:nvSpPr>
            <p:spPr bwMode="auto">
              <a:xfrm>
                <a:off x="5171" y="850"/>
                <a:ext cx="150" cy="1183"/>
              </a:xfrm>
              <a:custGeom>
                <a:avLst/>
                <a:gdLst>
                  <a:gd name="T0" fmla="*/ 46 w 150"/>
                  <a:gd name="T1" fmla="*/ 0 h 1183"/>
                  <a:gd name="T2" fmla="*/ 12 w 150"/>
                  <a:gd name="T3" fmla="*/ 233 h 1183"/>
                  <a:gd name="T4" fmla="*/ 121 w 150"/>
                  <a:gd name="T5" fmla="*/ 400 h 1183"/>
                  <a:gd name="T6" fmla="*/ 96 w 150"/>
                  <a:gd name="T7" fmla="*/ 600 h 1183"/>
                  <a:gd name="T8" fmla="*/ 46 w 150"/>
                  <a:gd name="T9" fmla="*/ 800 h 1183"/>
                  <a:gd name="T10" fmla="*/ 146 w 150"/>
                  <a:gd name="T11" fmla="*/ 975 h 1183"/>
                  <a:gd name="T12" fmla="*/ 71 w 150"/>
                  <a:gd name="T13" fmla="*/ 1183 h 118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0" h="1183">
                    <a:moveTo>
                      <a:pt x="46" y="0"/>
                    </a:moveTo>
                    <a:cubicBezTo>
                      <a:pt x="23" y="83"/>
                      <a:pt x="0" y="166"/>
                      <a:pt x="12" y="233"/>
                    </a:cubicBezTo>
                    <a:cubicBezTo>
                      <a:pt x="24" y="300"/>
                      <a:pt x="107" y="339"/>
                      <a:pt x="121" y="400"/>
                    </a:cubicBezTo>
                    <a:cubicBezTo>
                      <a:pt x="135" y="461"/>
                      <a:pt x="108" y="533"/>
                      <a:pt x="96" y="600"/>
                    </a:cubicBezTo>
                    <a:cubicBezTo>
                      <a:pt x="84" y="667"/>
                      <a:pt x="38" y="738"/>
                      <a:pt x="46" y="800"/>
                    </a:cubicBezTo>
                    <a:cubicBezTo>
                      <a:pt x="54" y="862"/>
                      <a:pt x="142" y="911"/>
                      <a:pt x="146" y="975"/>
                    </a:cubicBezTo>
                    <a:cubicBezTo>
                      <a:pt x="150" y="1039"/>
                      <a:pt x="83" y="1148"/>
                      <a:pt x="71" y="1183"/>
                    </a:cubicBezTo>
                  </a:path>
                </a:pathLst>
              </a:custGeom>
              <a:noFill/>
              <a:ln w="38100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EA18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07" name="Oval 24"/>
              <p:cNvSpPr>
                <a:spLocks noChangeArrowheads="1"/>
              </p:cNvSpPr>
              <p:nvPr/>
            </p:nvSpPr>
            <p:spPr bwMode="auto">
              <a:xfrm>
                <a:off x="4841" y="333"/>
                <a:ext cx="542" cy="542"/>
              </a:xfrm>
              <a:prstGeom prst="ellipse">
                <a:avLst/>
              </a:prstGeom>
              <a:solidFill>
                <a:srgbClr val="FFEA18"/>
              </a:solidFill>
              <a:ln w="38100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 b="1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1297" name="Group 25"/>
            <p:cNvGrpSpPr>
              <a:grpSpLocks/>
            </p:cNvGrpSpPr>
            <p:nvPr/>
          </p:nvGrpSpPr>
          <p:grpSpPr bwMode="auto">
            <a:xfrm>
              <a:off x="4329" y="287"/>
              <a:ext cx="183" cy="575"/>
              <a:chOff x="4841" y="333"/>
              <a:chExt cx="542" cy="1700"/>
            </a:xfrm>
          </p:grpSpPr>
          <p:sp>
            <p:nvSpPr>
              <p:cNvPr id="11302" name="Freeform 26"/>
              <p:cNvSpPr>
                <a:spLocks/>
              </p:cNvSpPr>
              <p:nvPr/>
            </p:nvSpPr>
            <p:spPr bwMode="auto">
              <a:xfrm>
                <a:off x="5004" y="850"/>
                <a:ext cx="150" cy="1183"/>
              </a:xfrm>
              <a:custGeom>
                <a:avLst/>
                <a:gdLst>
                  <a:gd name="T0" fmla="*/ 46 w 150"/>
                  <a:gd name="T1" fmla="*/ 0 h 1183"/>
                  <a:gd name="T2" fmla="*/ 12 w 150"/>
                  <a:gd name="T3" fmla="*/ 233 h 1183"/>
                  <a:gd name="T4" fmla="*/ 121 w 150"/>
                  <a:gd name="T5" fmla="*/ 400 h 1183"/>
                  <a:gd name="T6" fmla="*/ 96 w 150"/>
                  <a:gd name="T7" fmla="*/ 600 h 1183"/>
                  <a:gd name="T8" fmla="*/ 46 w 150"/>
                  <a:gd name="T9" fmla="*/ 800 h 1183"/>
                  <a:gd name="T10" fmla="*/ 146 w 150"/>
                  <a:gd name="T11" fmla="*/ 975 h 1183"/>
                  <a:gd name="T12" fmla="*/ 71 w 150"/>
                  <a:gd name="T13" fmla="*/ 1183 h 118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0" h="1183">
                    <a:moveTo>
                      <a:pt x="46" y="0"/>
                    </a:moveTo>
                    <a:cubicBezTo>
                      <a:pt x="23" y="83"/>
                      <a:pt x="0" y="166"/>
                      <a:pt x="12" y="233"/>
                    </a:cubicBezTo>
                    <a:cubicBezTo>
                      <a:pt x="24" y="300"/>
                      <a:pt x="107" y="339"/>
                      <a:pt x="121" y="400"/>
                    </a:cubicBezTo>
                    <a:cubicBezTo>
                      <a:pt x="135" y="461"/>
                      <a:pt x="108" y="533"/>
                      <a:pt x="96" y="600"/>
                    </a:cubicBezTo>
                    <a:cubicBezTo>
                      <a:pt x="84" y="667"/>
                      <a:pt x="38" y="738"/>
                      <a:pt x="46" y="800"/>
                    </a:cubicBezTo>
                    <a:cubicBezTo>
                      <a:pt x="54" y="862"/>
                      <a:pt x="142" y="911"/>
                      <a:pt x="146" y="975"/>
                    </a:cubicBezTo>
                    <a:cubicBezTo>
                      <a:pt x="150" y="1039"/>
                      <a:pt x="83" y="1148"/>
                      <a:pt x="71" y="1183"/>
                    </a:cubicBezTo>
                  </a:path>
                </a:pathLst>
              </a:custGeom>
              <a:noFill/>
              <a:ln w="38100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EA18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03" name="Freeform 27"/>
              <p:cNvSpPr>
                <a:spLocks/>
              </p:cNvSpPr>
              <p:nvPr/>
            </p:nvSpPr>
            <p:spPr bwMode="auto">
              <a:xfrm>
                <a:off x="5171" y="850"/>
                <a:ext cx="150" cy="1183"/>
              </a:xfrm>
              <a:custGeom>
                <a:avLst/>
                <a:gdLst>
                  <a:gd name="T0" fmla="*/ 46 w 150"/>
                  <a:gd name="T1" fmla="*/ 0 h 1183"/>
                  <a:gd name="T2" fmla="*/ 12 w 150"/>
                  <a:gd name="T3" fmla="*/ 233 h 1183"/>
                  <a:gd name="T4" fmla="*/ 121 w 150"/>
                  <a:gd name="T5" fmla="*/ 400 h 1183"/>
                  <a:gd name="T6" fmla="*/ 96 w 150"/>
                  <a:gd name="T7" fmla="*/ 600 h 1183"/>
                  <a:gd name="T8" fmla="*/ 46 w 150"/>
                  <a:gd name="T9" fmla="*/ 800 h 1183"/>
                  <a:gd name="T10" fmla="*/ 146 w 150"/>
                  <a:gd name="T11" fmla="*/ 975 h 1183"/>
                  <a:gd name="T12" fmla="*/ 71 w 150"/>
                  <a:gd name="T13" fmla="*/ 1183 h 118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0" h="1183">
                    <a:moveTo>
                      <a:pt x="46" y="0"/>
                    </a:moveTo>
                    <a:cubicBezTo>
                      <a:pt x="23" y="83"/>
                      <a:pt x="0" y="166"/>
                      <a:pt x="12" y="233"/>
                    </a:cubicBezTo>
                    <a:cubicBezTo>
                      <a:pt x="24" y="300"/>
                      <a:pt x="107" y="339"/>
                      <a:pt x="121" y="400"/>
                    </a:cubicBezTo>
                    <a:cubicBezTo>
                      <a:pt x="135" y="461"/>
                      <a:pt x="108" y="533"/>
                      <a:pt x="96" y="600"/>
                    </a:cubicBezTo>
                    <a:cubicBezTo>
                      <a:pt x="84" y="667"/>
                      <a:pt x="38" y="738"/>
                      <a:pt x="46" y="800"/>
                    </a:cubicBezTo>
                    <a:cubicBezTo>
                      <a:pt x="54" y="862"/>
                      <a:pt x="142" y="911"/>
                      <a:pt x="146" y="975"/>
                    </a:cubicBezTo>
                    <a:cubicBezTo>
                      <a:pt x="150" y="1039"/>
                      <a:pt x="83" y="1148"/>
                      <a:pt x="71" y="1183"/>
                    </a:cubicBezTo>
                  </a:path>
                </a:pathLst>
              </a:custGeom>
              <a:noFill/>
              <a:ln w="38100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EA18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04" name="Oval 28"/>
              <p:cNvSpPr>
                <a:spLocks noChangeArrowheads="1"/>
              </p:cNvSpPr>
              <p:nvPr/>
            </p:nvSpPr>
            <p:spPr bwMode="auto">
              <a:xfrm>
                <a:off x="4841" y="333"/>
                <a:ext cx="542" cy="542"/>
              </a:xfrm>
              <a:prstGeom prst="ellipse">
                <a:avLst/>
              </a:prstGeom>
              <a:solidFill>
                <a:srgbClr val="FFEA18"/>
              </a:solidFill>
              <a:ln w="38100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 b="1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1298" name="Group 29"/>
            <p:cNvGrpSpPr>
              <a:grpSpLocks/>
            </p:cNvGrpSpPr>
            <p:nvPr/>
          </p:nvGrpSpPr>
          <p:grpSpPr bwMode="auto">
            <a:xfrm>
              <a:off x="3646" y="287"/>
              <a:ext cx="183" cy="575"/>
              <a:chOff x="4841" y="333"/>
              <a:chExt cx="542" cy="1700"/>
            </a:xfrm>
          </p:grpSpPr>
          <p:sp>
            <p:nvSpPr>
              <p:cNvPr id="11299" name="Freeform 30"/>
              <p:cNvSpPr>
                <a:spLocks/>
              </p:cNvSpPr>
              <p:nvPr/>
            </p:nvSpPr>
            <p:spPr bwMode="auto">
              <a:xfrm>
                <a:off x="5004" y="850"/>
                <a:ext cx="150" cy="1183"/>
              </a:xfrm>
              <a:custGeom>
                <a:avLst/>
                <a:gdLst>
                  <a:gd name="T0" fmla="*/ 46 w 150"/>
                  <a:gd name="T1" fmla="*/ 0 h 1183"/>
                  <a:gd name="T2" fmla="*/ 12 w 150"/>
                  <a:gd name="T3" fmla="*/ 233 h 1183"/>
                  <a:gd name="T4" fmla="*/ 121 w 150"/>
                  <a:gd name="T5" fmla="*/ 400 h 1183"/>
                  <a:gd name="T6" fmla="*/ 96 w 150"/>
                  <a:gd name="T7" fmla="*/ 600 h 1183"/>
                  <a:gd name="T8" fmla="*/ 46 w 150"/>
                  <a:gd name="T9" fmla="*/ 800 h 1183"/>
                  <a:gd name="T10" fmla="*/ 146 w 150"/>
                  <a:gd name="T11" fmla="*/ 975 h 1183"/>
                  <a:gd name="T12" fmla="*/ 71 w 150"/>
                  <a:gd name="T13" fmla="*/ 1183 h 118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0" h="1183">
                    <a:moveTo>
                      <a:pt x="46" y="0"/>
                    </a:moveTo>
                    <a:cubicBezTo>
                      <a:pt x="23" y="83"/>
                      <a:pt x="0" y="166"/>
                      <a:pt x="12" y="233"/>
                    </a:cubicBezTo>
                    <a:cubicBezTo>
                      <a:pt x="24" y="300"/>
                      <a:pt x="107" y="339"/>
                      <a:pt x="121" y="400"/>
                    </a:cubicBezTo>
                    <a:cubicBezTo>
                      <a:pt x="135" y="461"/>
                      <a:pt x="108" y="533"/>
                      <a:pt x="96" y="600"/>
                    </a:cubicBezTo>
                    <a:cubicBezTo>
                      <a:pt x="84" y="667"/>
                      <a:pt x="38" y="738"/>
                      <a:pt x="46" y="800"/>
                    </a:cubicBezTo>
                    <a:cubicBezTo>
                      <a:pt x="54" y="862"/>
                      <a:pt x="142" y="911"/>
                      <a:pt x="146" y="975"/>
                    </a:cubicBezTo>
                    <a:cubicBezTo>
                      <a:pt x="150" y="1039"/>
                      <a:pt x="83" y="1148"/>
                      <a:pt x="71" y="1183"/>
                    </a:cubicBezTo>
                  </a:path>
                </a:pathLst>
              </a:custGeom>
              <a:noFill/>
              <a:ln w="38100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EA18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00" name="Freeform 31"/>
              <p:cNvSpPr>
                <a:spLocks/>
              </p:cNvSpPr>
              <p:nvPr/>
            </p:nvSpPr>
            <p:spPr bwMode="auto">
              <a:xfrm>
                <a:off x="5171" y="850"/>
                <a:ext cx="150" cy="1183"/>
              </a:xfrm>
              <a:custGeom>
                <a:avLst/>
                <a:gdLst>
                  <a:gd name="T0" fmla="*/ 46 w 150"/>
                  <a:gd name="T1" fmla="*/ 0 h 1183"/>
                  <a:gd name="T2" fmla="*/ 12 w 150"/>
                  <a:gd name="T3" fmla="*/ 233 h 1183"/>
                  <a:gd name="T4" fmla="*/ 121 w 150"/>
                  <a:gd name="T5" fmla="*/ 400 h 1183"/>
                  <a:gd name="T6" fmla="*/ 96 w 150"/>
                  <a:gd name="T7" fmla="*/ 600 h 1183"/>
                  <a:gd name="T8" fmla="*/ 46 w 150"/>
                  <a:gd name="T9" fmla="*/ 800 h 1183"/>
                  <a:gd name="T10" fmla="*/ 146 w 150"/>
                  <a:gd name="T11" fmla="*/ 975 h 1183"/>
                  <a:gd name="T12" fmla="*/ 71 w 150"/>
                  <a:gd name="T13" fmla="*/ 1183 h 118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0" h="1183">
                    <a:moveTo>
                      <a:pt x="46" y="0"/>
                    </a:moveTo>
                    <a:cubicBezTo>
                      <a:pt x="23" y="83"/>
                      <a:pt x="0" y="166"/>
                      <a:pt x="12" y="233"/>
                    </a:cubicBezTo>
                    <a:cubicBezTo>
                      <a:pt x="24" y="300"/>
                      <a:pt x="107" y="339"/>
                      <a:pt x="121" y="400"/>
                    </a:cubicBezTo>
                    <a:cubicBezTo>
                      <a:pt x="135" y="461"/>
                      <a:pt x="108" y="533"/>
                      <a:pt x="96" y="600"/>
                    </a:cubicBezTo>
                    <a:cubicBezTo>
                      <a:pt x="84" y="667"/>
                      <a:pt x="38" y="738"/>
                      <a:pt x="46" y="800"/>
                    </a:cubicBezTo>
                    <a:cubicBezTo>
                      <a:pt x="54" y="862"/>
                      <a:pt x="142" y="911"/>
                      <a:pt x="146" y="975"/>
                    </a:cubicBezTo>
                    <a:cubicBezTo>
                      <a:pt x="150" y="1039"/>
                      <a:pt x="83" y="1148"/>
                      <a:pt x="71" y="1183"/>
                    </a:cubicBezTo>
                  </a:path>
                </a:pathLst>
              </a:custGeom>
              <a:noFill/>
              <a:ln w="38100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EA18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01" name="Oval 32"/>
              <p:cNvSpPr>
                <a:spLocks noChangeArrowheads="1"/>
              </p:cNvSpPr>
              <p:nvPr/>
            </p:nvSpPr>
            <p:spPr bwMode="auto">
              <a:xfrm>
                <a:off x="4841" y="333"/>
                <a:ext cx="542" cy="542"/>
              </a:xfrm>
              <a:prstGeom prst="ellipse">
                <a:avLst/>
              </a:prstGeom>
              <a:solidFill>
                <a:srgbClr val="FFEA18"/>
              </a:solidFill>
              <a:ln w="38100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 b="1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715831" name="Group 55"/>
          <p:cNvGrpSpPr>
            <a:grpSpLocks/>
          </p:cNvGrpSpPr>
          <p:nvPr/>
        </p:nvGrpSpPr>
        <p:grpSpPr bwMode="auto">
          <a:xfrm flipV="1">
            <a:off x="6045200" y="1250950"/>
            <a:ext cx="1374775" cy="912813"/>
            <a:chOff x="3646" y="287"/>
            <a:chExt cx="866" cy="575"/>
          </a:xfrm>
        </p:grpSpPr>
        <p:grpSp>
          <p:nvGrpSpPr>
            <p:cNvPr id="11274" name="Group 56"/>
            <p:cNvGrpSpPr>
              <a:grpSpLocks/>
            </p:cNvGrpSpPr>
            <p:nvPr/>
          </p:nvGrpSpPr>
          <p:grpSpPr bwMode="auto">
            <a:xfrm>
              <a:off x="3817" y="287"/>
              <a:ext cx="183" cy="575"/>
              <a:chOff x="4841" y="333"/>
              <a:chExt cx="542" cy="1700"/>
            </a:xfrm>
          </p:grpSpPr>
          <p:sp>
            <p:nvSpPr>
              <p:cNvPr id="11291" name="Freeform 57"/>
              <p:cNvSpPr>
                <a:spLocks/>
              </p:cNvSpPr>
              <p:nvPr/>
            </p:nvSpPr>
            <p:spPr bwMode="auto">
              <a:xfrm>
                <a:off x="5004" y="850"/>
                <a:ext cx="150" cy="1183"/>
              </a:xfrm>
              <a:custGeom>
                <a:avLst/>
                <a:gdLst>
                  <a:gd name="T0" fmla="*/ 46 w 150"/>
                  <a:gd name="T1" fmla="*/ 0 h 1183"/>
                  <a:gd name="T2" fmla="*/ 12 w 150"/>
                  <a:gd name="T3" fmla="*/ 233 h 1183"/>
                  <a:gd name="T4" fmla="*/ 121 w 150"/>
                  <a:gd name="T5" fmla="*/ 400 h 1183"/>
                  <a:gd name="T6" fmla="*/ 96 w 150"/>
                  <a:gd name="T7" fmla="*/ 600 h 1183"/>
                  <a:gd name="T8" fmla="*/ 46 w 150"/>
                  <a:gd name="T9" fmla="*/ 800 h 1183"/>
                  <a:gd name="T10" fmla="*/ 146 w 150"/>
                  <a:gd name="T11" fmla="*/ 975 h 1183"/>
                  <a:gd name="T12" fmla="*/ 71 w 150"/>
                  <a:gd name="T13" fmla="*/ 1183 h 118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0" h="1183">
                    <a:moveTo>
                      <a:pt x="46" y="0"/>
                    </a:moveTo>
                    <a:cubicBezTo>
                      <a:pt x="23" y="83"/>
                      <a:pt x="0" y="166"/>
                      <a:pt x="12" y="233"/>
                    </a:cubicBezTo>
                    <a:cubicBezTo>
                      <a:pt x="24" y="300"/>
                      <a:pt x="107" y="339"/>
                      <a:pt x="121" y="400"/>
                    </a:cubicBezTo>
                    <a:cubicBezTo>
                      <a:pt x="135" y="461"/>
                      <a:pt x="108" y="533"/>
                      <a:pt x="96" y="600"/>
                    </a:cubicBezTo>
                    <a:cubicBezTo>
                      <a:pt x="84" y="667"/>
                      <a:pt x="38" y="738"/>
                      <a:pt x="46" y="800"/>
                    </a:cubicBezTo>
                    <a:cubicBezTo>
                      <a:pt x="54" y="862"/>
                      <a:pt x="142" y="911"/>
                      <a:pt x="146" y="975"/>
                    </a:cubicBezTo>
                    <a:cubicBezTo>
                      <a:pt x="150" y="1039"/>
                      <a:pt x="83" y="1148"/>
                      <a:pt x="71" y="1183"/>
                    </a:cubicBezTo>
                  </a:path>
                </a:pathLst>
              </a:custGeom>
              <a:noFill/>
              <a:ln w="38100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EA18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92" name="Freeform 58"/>
              <p:cNvSpPr>
                <a:spLocks/>
              </p:cNvSpPr>
              <p:nvPr/>
            </p:nvSpPr>
            <p:spPr bwMode="auto">
              <a:xfrm>
                <a:off x="5171" y="850"/>
                <a:ext cx="150" cy="1183"/>
              </a:xfrm>
              <a:custGeom>
                <a:avLst/>
                <a:gdLst>
                  <a:gd name="T0" fmla="*/ 46 w 150"/>
                  <a:gd name="T1" fmla="*/ 0 h 1183"/>
                  <a:gd name="T2" fmla="*/ 12 w 150"/>
                  <a:gd name="T3" fmla="*/ 233 h 1183"/>
                  <a:gd name="T4" fmla="*/ 121 w 150"/>
                  <a:gd name="T5" fmla="*/ 400 h 1183"/>
                  <a:gd name="T6" fmla="*/ 96 w 150"/>
                  <a:gd name="T7" fmla="*/ 600 h 1183"/>
                  <a:gd name="T8" fmla="*/ 46 w 150"/>
                  <a:gd name="T9" fmla="*/ 800 h 1183"/>
                  <a:gd name="T10" fmla="*/ 146 w 150"/>
                  <a:gd name="T11" fmla="*/ 975 h 1183"/>
                  <a:gd name="T12" fmla="*/ 71 w 150"/>
                  <a:gd name="T13" fmla="*/ 1183 h 118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0" h="1183">
                    <a:moveTo>
                      <a:pt x="46" y="0"/>
                    </a:moveTo>
                    <a:cubicBezTo>
                      <a:pt x="23" y="83"/>
                      <a:pt x="0" y="166"/>
                      <a:pt x="12" y="233"/>
                    </a:cubicBezTo>
                    <a:cubicBezTo>
                      <a:pt x="24" y="300"/>
                      <a:pt x="107" y="339"/>
                      <a:pt x="121" y="400"/>
                    </a:cubicBezTo>
                    <a:cubicBezTo>
                      <a:pt x="135" y="461"/>
                      <a:pt x="108" y="533"/>
                      <a:pt x="96" y="600"/>
                    </a:cubicBezTo>
                    <a:cubicBezTo>
                      <a:pt x="84" y="667"/>
                      <a:pt x="38" y="738"/>
                      <a:pt x="46" y="800"/>
                    </a:cubicBezTo>
                    <a:cubicBezTo>
                      <a:pt x="54" y="862"/>
                      <a:pt x="142" y="911"/>
                      <a:pt x="146" y="975"/>
                    </a:cubicBezTo>
                    <a:cubicBezTo>
                      <a:pt x="150" y="1039"/>
                      <a:pt x="83" y="1148"/>
                      <a:pt x="71" y="1183"/>
                    </a:cubicBezTo>
                  </a:path>
                </a:pathLst>
              </a:custGeom>
              <a:noFill/>
              <a:ln w="38100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EA18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93" name="Oval 59"/>
              <p:cNvSpPr>
                <a:spLocks noChangeArrowheads="1"/>
              </p:cNvSpPr>
              <p:nvPr/>
            </p:nvSpPr>
            <p:spPr bwMode="auto">
              <a:xfrm>
                <a:off x="4841" y="333"/>
                <a:ext cx="542" cy="542"/>
              </a:xfrm>
              <a:prstGeom prst="ellipse">
                <a:avLst/>
              </a:prstGeom>
              <a:solidFill>
                <a:srgbClr val="FFEA18"/>
              </a:solidFill>
              <a:ln w="38100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 b="1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1275" name="Group 60"/>
            <p:cNvGrpSpPr>
              <a:grpSpLocks/>
            </p:cNvGrpSpPr>
            <p:nvPr/>
          </p:nvGrpSpPr>
          <p:grpSpPr bwMode="auto">
            <a:xfrm>
              <a:off x="3988" y="287"/>
              <a:ext cx="183" cy="575"/>
              <a:chOff x="4841" y="333"/>
              <a:chExt cx="542" cy="1700"/>
            </a:xfrm>
          </p:grpSpPr>
          <p:sp>
            <p:nvSpPr>
              <p:cNvPr id="11288" name="Freeform 61"/>
              <p:cNvSpPr>
                <a:spLocks/>
              </p:cNvSpPr>
              <p:nvPr/>
            </p:nvSpPr>
            <p:spPr bwMode="auto">
              <a:xfrm>
                <a:off x="5004" y="850"/>
                <a:ext cx="150" cy="1183"/>
              </a:xfrm>
              <a:custGeom>
                <a:avLst/>
                <a:gdLst>
                  <a:gd name="T0" fmla="*/ 46 w 150"/>
                  <a:gd name="T1" fmla="*/ 0 h 1183"/>
                  <a:gd name="T2" fmla="*/ 12 w 150"/>
                  <a:gd name="T3" fmla="*/ 233 h 1183"/>
                  <a:gd name="T4" fmla="*/ 121 w 150"/>
                  <a:gd name="T5" fmla="*/ 400 h 1183"/>
                  <a:gd name="T6" fmla="*/ 96 w 150"/>
                  <a:gd name="T7" fmla="*/ 600 h 1183"/>
                  <a:gd name="T8" fmla="*/ 46 w 150"/>
                  <a:gd name="T9" fmla="*/ 800 h 1183"/>
                  <a:gd name="T10" fmla="*/ 146 w 150"/>
                  <a:gd name="T11" fmla="*/ 975 h 1183"/>
                  <a:gd name="T12" fmla="*/ 71 w 150"/>
                  <a:gd name="T13" fmla="*/ 1183 h 118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0" h="1183">
                    <a:moveTo>
                      <a:pt x="46" y="0"/>
                    </a:moveTo>
                    <a:cubicBezTo>
                      <a:pt x="23" y="83"/>
                      <a:pt x="0" y="166"/>
                      <a:pt x="12" y="233"/>
                    </a:cubicBezTo>
                    <a:cubicBezTo>
                      <a:pt x="24" y="300"/>
                      <a:pt x="107" y="339"/>
                      <a:pt x="121" y="400"/>
                    </a:cubicBezTo>
                    <a:cubicBezTo>
                      <a:pt x="135" y="461"/>
                      <a:pt x="108" y="533"/>
                      <a:pt x="96" y="600"/>
                    </a:cubicBezTo>
                    <a:cubicBezTo>
                      <a:pt x="84" y="667"/>
                      <a:pt x="38" y="738"/>
                      <a:pt x="46" y="800"/>
                    </a:cubicBezTo>
                    <a:cubicBezTo>
                      <a:pt x="54" y="862"/>
                      <a:pt x="142" y="911"/>
                      <a:pt x="146" y="975"/>
                    </a:cubicBezTo>
                    <a:cubicBezTo>
                      <a:pt x="150" y="1039"/>
                      <a:pt x="83" y="1148"/>
                      <a:pt x="71" y="1183"/>
                    </a:cubicBezTo>
                  </a:path>
                </a:pathLst>
              </a:custGeom>
              <a:noFill/>
              <a:ln w="38100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EA18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89" name="Freeform 62"/>
              <p:cNvSpPr>
                <a:spLocks/>
              </p:cNvSpPr>
              <p:nvPr/>
            </p:nvSpPr>
            <p:spPr bwMode="auto">
              <a:xfrm>
                <a:off x="5171" y="850"/>
                <a:ext cx="150" cy="1183"/>
              </a:xfrm>
              <a:custGeom>
                <a:avLst/>
                <a:gdLst>
                  <a:gd name="T0" fmla="*/ 46 w 150"/>
                  <a:gd name="T1" fmla="*/ 0 h 1183"/>
                  <a:gd name="T2" fmla="*/ 12 w 150"/>
                  <a:gd name="T3" fmla="*/ 233 h 1183"/>
                  <a:gd name="T4" fmla="*/ 121 w 150"/>
                  <a:gd name="T5" fmla="*/ 400 h 1183"/>
                  <a:gd name="T6" fmla="*/ 96 w 150"/>
                  <a:gd name="T7" fmla="*/ 600 h 1183"/>
                  <a:gd name="T8" fmla="*/ 46 w 150"/>
                  <a:gd name="T9" fmla="*/ 800 h 1183"/>
                  <a:gd name="T10" fmla="*/ 146 w 150"/>
                  <a:gd name="T11" fmla="*/ 975 h 1183"/>
                  <a:gd name="T12" fmla="*/ 71 w 150"/>
                  <a:gd name="T13" fmla="*/ 1183 h 118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0" h="1183">
                    <a:moveTo>
                      <a:pt x="46" y="0"/>
                    </a:moveTo>
                    <a:cubicBezTo>
                      <a:pt x="23" y="83"/>
                      <a:pt x="0" y="166"/>
                      <a:pt x="12" y="233"/>
                    </a:cubicBezTo>
                    <a:cubicBezTo>
                      <a:pt x="24" y="300"/>
                      <a:pt x="107" y="339"/>
                      <a:pt x="121" y="400"/>
                    </a:cubicBezTo>
                    <a:cubicBezTo>
                      <a:pt x="135" y="461"/>
                      <a:pt x="108" y="533"/>
                      <a:pt x="96" y="600"/>
                    </a:cubicBezTo>
                    <a:cubicBezTo>
                      <a:pt x="84" y="667"/>
                      <a:pt x="38" y="738"/>
                      <a:pt x="46" y="800"/>
                    </a:cubicBezTo>
                    <a:cubicBezTo>
                      <a:pt x="54" y="862"/>
                      <a:pt x="142" y="911"/>
                      <a:pt x="146" y="975"/>
                    </a:cubicBezTo>
                    <a:cubicBezTo>
                      <a:pt x="150" y="1039"/>
                      <a:pt x="83" y="1148"/>
                      <a:pt x="71" y="1183"/>
                    </a:cubicBezTo>
                  </a:path>
                </a:pathLst>
              </a:custGeom>
              <a:noFill/>
              <a:ln w="38100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EA18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90" name="Oval 63"/>
              <p:cNvSpPr>
                <a:spLocks noChangeArrowheads="1"/>
              </p:cNvSpPr>
              <p:nvPr/>
            </p:nvSpPr>
            <p:spPr bwMode="auto">
              <a:xfrm>
                <a:off x="4841" y="333"/>
                <a:ext cx="542" cy="542"/>
              </a:xfrm>
              <a:prstGeom prst="ellipse">
                <a:avLst/>
              </a:prstGeom>
              <a:solidFill>
                <a:srgbClr val="FFEA18"/>
              </a:solidFill>
              <a:ln w="38100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 b="1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1276" name="Group 64"/>
            <p:cNvGrpSpPr>
              <a:grpSpLocks/>
            </p:cNvGrpSpPr>
            <p:nvPr/>
          </p:nvGrpSpPr>
          <p:grpSpPr bwMode="auto">
            <a:xfrm>
              <a:off x="4159" y="287"/>
              <a:ext cx="183" cy="575"/>
              <a:chOff x="4841" y="333"/>
              <a:chExt cx="542" cy="1700"/>
            </a:xfrm>
          </p:grpSpPr>
          <p:sp>
            <p:nvSpPr>
              <p:cNvPr id="11285" name="Freeform 65"/>
              <p:cNvSpPr>
                <a:spLocks/>
              </p:cNvSpPr>
              <p:nvPr/>
            </p:nvSpPr>
            <p:spPr bwMode="auto">
              <a:xfrm>
                <a:off x="5004" y="850"/>
                <a:ext cx="150" cy="1183"/>
              </a:xfrm>
              <a:custGeom>
                <a:avLst/>
                <a:gdLst>
                  <a:gd name="T0" fmla="*/ 46 w 150"/>
                  <a:gd name="T1" fmla="*/ 0 h 1183"/>
                  <a:gd name="T2" fmla="*/ 12 w 150"/>
                  <a:gd name="T3" fmla="*/ 233 h 1183"/>
                  <a:gd name="T4" fmla="*/ 121 w 150"/>
                  <a:gd name="T5" fmla="*/ 400 h 1183"/>
                  <a:gd name="T6" fmla="*/ 96 w 150"/>
                  <a:gd name="T7" fmla="*/ 600 h 1183"/>
                  <a:gd name="T8" fmla="*/ 46 w 150"/>
                  <a:gd name="T9" fmla="*/ 800 h 1183"/>
                  <a:gd name="T10" fmla="*/ 146 w 150"/>
                  <a:gd name="T11" fmla="*/ 975 h 1183"/>
                  <a:gd name="T12" fmla="*/ 71 w 150"/>
                  <a:gd name="T13" fmla="*/ 1183 h 118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0" h="1183">
                    <a:moveTo>
                      <a:pt x="46" y="0"/>
                    </a:moveTo>
                    <a:cubicBezTo>
                      <a:pt x="23" y="83"/>
                      <a:pt x="0" y="166"/>
                      <a:pt x="12" y="233"/>
                    </a:cubicBezTo>
                    <a:cubicBezTo>
                      <a:pt x="24" y="300"/>
                      <a:pt x="107" y="339"/>
                      <a:pt x="121" y="400"/>
                    </a:cubicBezTo>
                    <a:cubicBezTo>
                      <a:pt x="135" y="461"/>
                      <a:pt x="108" y="533"/>
                      <a:pt x="96" y="600"/>
                    </a:cubicBezTo>
                    <a:cubicBezTo>
                      <a:pt x="84" y="667"/>
                      <a:pt x="38" y="738"/>
                      <a:pt x="46" y="800"/>
                    </a:cubicBezTo>
                    <a:cubicBezTo>
                      <a:pt x="54" y="862"/>
                      <a:pt x="142" y="911"/>
                      <a:pt x="146" y="975"/>
                    </a:cubicBezTo>
                    <a:cubicBezTo>
                      <a:pt x="150" y="1039"/>
                      <a:pt x="83" y="1148"/>
                      <a:pt x="71" y="1183"/>
                    </a:cubicBezTo>
                  </a:path>
                </a:pathLst>
              </a:custGeom>
              <a:noFill/>
              <a:ln w="38100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EA18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86" name="Freeform 66"/>
              <p:cNvSpPr>
                <a:spLocks/>
              </p:cNvSpPr>
              <p:nvPr/>
            </p:nvSpPr>
            <p:spPr bwMode="auto">
              <a:xfrm>
                <a:off x="5171" y="850"/>
                <a:ext cx="150" cy="1183"/>
              </a:xfrm>
              <a:custGeom>
                <a:avLst/>
                <a:gdLst>
                  <a:gd name="T0" fmla="*/ 46 w 150"/>
                  <a:gd name="T1" fmla="*/ 0 h 1183"/>
                  <a:gd name="T2" fmla="*/ 12 w 150"/>
                  <a:gd name="T3" fmla="*/ 233 h 1183"/>
                  <a:gd name="T4" fmla="*/ 121 w 150"/>
                  <a:gd name="T5" fmla="*/ 400 h 1183"/>
                  <a:gd name="T6" fmla="*/ 96 w 150"/>
                  <a:gd name="T7" fmla="*/ 600 h 1183"/>
                  <a:gd name="T8" fmla="*/ 46 w 150"/>
                  <a:gd name="T9" fmla="*/ 800 h 1183"/>
                  <a:gd name="T10" fmla="*/ 146 w 150"/>
                  <a:gd name="T11" fmla="*/ 975 h 1183"/>
                  <a:gd name="T12" fmla="*/ 71 w 150"/>
                  <a:gd name="T13" fmla="*/ 1183 h 118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0" h="1183">
                    <a:moveTo>
                      <a:pt x="46" y="0"/>
                    </a:moveTo>
                    <a:cubicBezTo>
                      <a:pt x="23" y="83"/>
                      <a:pt x="0" y="166"/>
                      <a:pt x="12" y="233"/>
                    </a:cubicBezTo>
                    <a:cubicBezTo>
                      <a:pt x="24" y="300"/>
                      <a:pt x="107" y="339"/>
                      <a:pt x="121" y="400"/>
                    </a:cubicBezTo>
                    <a:cubicBezTo>
                      <a:pt x="135" y="461"/>
                      <a:pt x="108" y="533"/>
                      <a:pt x="96" y="600"/>
                    </a:cubicBezTo>
                    <a:cubicBezTo>
                      <a:pt x="84" y="667"/>
                      <a:pt x="38" y="738"/>
                      <a:pt x="46" y="800"/>
                    </a:cubicBezTo>
                    <a:cubicBezTo>
                      <a:pt x="54" y="862"/>
                      <a:pt x="142" y="911"/>
                      <a:pt x="146" y="975"/>
                    </a:cubicBezTo>
                    <a:cubicBezTo>
                      <a:pt x="150" y="1039"/>
                      <a:pt x="83" y="1148"/>
                      <a:pt x="71" y="1183"/>
                    </a:cubicBezTo>
                  </a:path>
                </a:pathLst>
              </a:custGeom>
              <a:noFill/>
              <a:ln w="38100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EA18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87" name="Oval 67"/>
              <p:cNvSpPr>
                <a:spLocks noChangeArrowheads="1"/>
              </p:cNvSpPr>
              <p:nvPr/>
            </p:nvSpPr>
            <p:spPr bwMode="auto">
              <a:xfrm>
                <a:off x="4841" y="333"/>
                <a:ext cx="542" cy="542"/>
              </a:xfrm>
              <a:prstGeom prst="ellipse">
                <a:avLst/>
              </a:prstGeom>
              <a:solidFill>
                <a:srgbClr val="FFEA18"/>
              </a:solidFill>
              <a:ln w="38100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 b="1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1277" name="Group 68"/>
            <p:cNvGrpSpPr>
              <a:grpSpLocks/>
            </p:cNvGrpSpPr>
            <p:nvPr/>
          </p:nvGrpSpPr>
          <p:grpSpPr bwMode="auto">
            <a:xfrm>
              <a:off x="4329" y="287"/>
              <a:ext cx="183" cy="575"/>
              <a:chOff x="4841" y="333"/>
              <a:chExt cx="542" cy="1700"/>
            </a:xfrm>
          </p:grpSpPr>
          <p:sp>
            <p:nvSpPr>
              <p:cNvPr id="11282" name="Freeform 69"/>
              <p:cNvSpPr>
                <a:spLocks/>
              </p:cNvSpPr>
              <p:nvPr/>
            </p:nvSpPr>
            <p:spPr bwMode="auto">
              <a:xfrm>
                <a:off x="5004" y="850"/>
                <a:ext cx="150" cy="1183"/>
              </a:xfrm>
              <a:custGeom>
                <a:avLst/>
                <a:gdLst>
                  <a:gd name="T0" fmla="*/ 46 w 150"/>
                  <a:gd name="T1" fmla="*/ 0 h 1183"/>
                  <a:gd name="T2" fmla="*/ 12 w 150"/>
                  <a:gd name="T3" fmla="*/ 233 h 1183"/>
                  <a:gd name="T4" fmla="*/ 121 w 150"/>
                  <a:gd name="T5" fmla="*/ 400 h 1183"/>
                  <a:gd name="T6" fmla="*/ 96 w 150"/>
                  <a:gd name="T7" fmla="*/ 600 h 1183"/>
                  <a:gd name="T8" fmla="*/ 46 w 150"/>
                  <a:gd name="T9" fmla="*/ 800 h 1183"/>
                  <a:gd name="T10" fmla="*/ 146 w 150"/>
                  <a:gd name="T11" fmla="*/ 975 h 1183"/>
                  <a:gd name="T12" fmla="*/ 71 w 150"/>
                  <a:gd name="T13" fmla="*/ 1183 h 118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0" h="1183">
                    <a:moveTo>
                      <a:pt x="46" y="0"/>
                    </a:moveTo>
                    <a:cubicBezTo>
                      <a:pt x="23" y="83"/>
                      <a:pt x="0" y="166"/>
                      <a:pt x="12" y="233"/>
                    </a:cubicBezTo>
                    <a:cubicBezTo>
                      <a:pt x="24" y="300"/>
                      <a:pt x="107" y="339"/>
                      <a:pt x="121" y="400"/>
                    </a:cubicBezTo>
                    <a:cubicBezTo>
                      <a:pt x="135" y="461"/>
                      <a:pt x="108" y="533"/>
                      <a:pt x="96" y="600"/>
                    </a:cubicBezTo>
                    <a:cubicBezTo>
                      <a:pt x="84" y="667"/>
                      <a:pt x="38" y="738"/>
                      <a:pt x="46" y="800"/>
                    </a:cubicBezTo>
                    <a:cubicBezTo>
                      <a:pt x="54" y="862"/>
                      <a:pt x="142" y="911"/>
                      <a:pt x="146" y="975"/>
                    </a:cubicBezTo>
                    <a:cubicBezTo>
                      <a:pt x="150" y="1039"/>
                      <a:pt x="83" y="1148"/>
                      <a:pt x="71" y="1183"/>
                    </a:cubicBezTo>
                  </a:path>
                </a:pathLst>
              </a:custGeom>
              <a:noFill/>
              <a:ln w="38100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EA18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83" name="Freeform 70"/>
              <p:cNvSpPr>
                <a:spLocks/>
              </p:cNvSpPr>
              <p:nvPr/>
            </p:nvSpPr>
            <p:spPr bwMode="auto">
              <a:xfrm>
                <a:off x="5171" y="850"/>
                <a:ext cx="150" cy="1183"/>
              </a:xfrm>
              <a:custGeom>
                <a:avLst/>
                <a:gdLst>
                  <a:gd name="T0" fmla="*/ 46 w 150"/>
                  <a:gd name="T1" fmla="*/ 0 h 1183"/>
                  <a:gd name="T2" fmla="*/ 12 w 150"/>
                  <a:gd name="T3" fmla="*/ 233 h 1183"/>
                  <a:gd name="T4" fmla="*/ 121 w 150"/>
                  <a:gd name="T5" fmla="*/ 400 h 1183"/>
                  <a:gd name="T6" fmla="*/ 96 w 150"/>
                  <a:gd name="T7" fmla="*/ 600 h 1183"/>
                  <a:gd name="T8" fmla="*/ 46 w 150"/>
                  <a:gd name="T9" fmla="*/ 800 h 1183"/>
                  <a:gd name="T10" fmla="*/ 146 w 150"/>
                  <a:gd name="T11" fmla="*/ 975 h 1183"/>
                  <a:gd name="T12" fmla="*/ 71 w 150"/>
                  <a:gd name="T13" fmla="*/ 1183 h 118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0" h="1183">
                    <a:moveTo>
                      <a:pt x="46" y="0"/>
                    </a:moveTo>
                    <a:cubicBezTo>
                      <a:pt x="23" y="83"/>
                      <a:pt x="0" y="166"/>
                      <a:pt x="12" y="233"/>
                    </a:cubicBezTo>
                    <a:cubicBezTo>
                      <a:pt x="24" y="300"/>
                      <a:pt x="107" y="339"/>
                      <a:pt x="121" y="400"/>
                    </a:cubicBezTo>
                    <a:cubicBezTo>
                      <a:pt x="135" y="461"/>
                      <a:pt x="108" y="533"/>
                      <a:pt x="96" y="600"/>
                    </a:cubicBezTo>
                    <a:cubicBezTo>
                      <a:pt x="84" y="667"/>
                      <a:pt x="38" y="738"/>
                      <a:pt x="46" y="800"/>
                    </a:cubicBezTo>
                    <a:cubicBezTo>
                      <a:pt x="54" y="862"/>
                      <a:pt x="142" y="911"/>
                      <a:pt x="146" y="975"/>
                    </a:cubicBezTo>
                    <a:cubicBezTo>
                      <a:pt x="150" y="1039"/>
                      <a:pt x="83" y="1148"/>
                      <a:pt x="71" y="1183"/>
                    </a:cubicBezTo>
                  </a:path>
                </a:pathLst>
              </a:custGeom>
              <a:noFill/>
              <a:ln w="38100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EA18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84" name="Oval 71"/>
              <p:cNvSpPr>
                <a:spLocks noChangeArrowheads="1"/>
              </p:cNvSpPr>
              <p:nvPr/>
            </p:nvSpPr>
            <p:spPr bwMode="auto">
              <a:xfrm>
                <a:off x="4841" y="333"/>
                <a:ext cx="542" cy="542"/>
              </a:xfrm>
              <a:prstGeom prst="ellipse">
                <a:avLst/>
              </a:prstGeom>
              <a:solidFill>
                <a:srgbClr val="FFEA18"/>
              </a:solidFill>
              <a:ln w="38100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 b="1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1278" name="Group 72"/>
            <p:cNvGrpSpPr>
              <a:grpSpLocks/>
            </p:cNvGrpSpPr>
            <p:nvPr/>
          </p:nvGrpSpPr>
          <p:grpSpPr bwMode="auto">
            <a:xfrm>
              <a:off x="3646" y="287"/>
              <a:ext cx="183" cy="575"/>
              <a:chOff x="4841" y="333"/>
              <a:chExt cx="542" cy="1700"/>
            </a:xfrm>
          </p:grpSpPr>
          <p:sp>
            <p:nvSpPr>
              <p:cNvPr id="11279" name="Freeform 73"/>
              <p:cNvSpPr>
                <a:spLocks/>
              </p:cNvSpPr>
              <p:nvPr/>
            </p:nvSpPr>
            <p:spPr bwMode="auto">
              <a:xfrm>
                <a:off x="5004" y="850"/>
                <a:ext cx="150" cy="1183"/>
              </a:xfrm>
              <a:custGeom>
                <a:avLst/>
                <a:gdLst>
                  <a:gd name="T0" fmla="*/ 46 w 150"/>
                  <a:gd name="T1" fmla="*/ 0 h 1183"/>
                  <a:gd name="T2" fmla="*/ 12 w 150"/>
                  <a:gd name="T3" fmla="*/ 233 h 1183"/>
                  <a:gd name="T4" fmla="*/ 121 w 150"/>
                  <a:gd name="T5" fmla="*/ 400 h 1183"/>
                  <a:gd name="T6" fmla="*/ 96 w 150"/>
                  <a:gd name="T7" fmla="*/ 600 h 1183"/>
                  <a:gd name="T8" fmla="*/ 46 w 150"/>
                  <a:gd name="T9" fmla="*/ 800 h 1183"/>
                  <a:gd name="T10" fmla="*/ 146 w 150"/>
                  <a:gd name="T11" fmla="*/ 975 h 1183"/>
                  <a:gd name="T12" fmla="*/ 71 w 150"/>
                  <a:gd name="T13" fmla="*/ 1183 h 118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0" h="1183">
                    <a:moveTo>
                      <a:pt x="46" y="0"/>
                    </a:moveTo>
                    <a:cubicBezTo>
                      <a:pt x="23" y="83"/>
                      <a:pt x="0" y="166"/>
                      <a:pt x="12" y="233"/>
                    </a:cubicBezTo>
                    <a:cubicBezTo>
                      <a:pt x="24" y="300"/>
                      <a:pt x="107" y="339"/>
                      <a:pt x="121" y="400"/>
                    </a:cubicBezTo>
                    <a:cubicBezTo>
                      <a:pt x="135" y="461"/>
                      <a:pt x="108" y="533"/>
                      <a:pt x="96" y="600"/>
                    </a:cubicBezTo>
                    <a:cubicBezTo>
                      <a:pt x="84" y="667"/>
                      <a:pt x="38" y="738"/>
                      <a:pt x="46" y="800"/>
                    </a:cubicBezTo>
                    <a:cubicBezTo>
                      <a:pt x="54" y="862"/>
                      <a:pt x="142" y="911"/>
                      <a:pt x="146" y="975"/>
                    </a:cubicBezTo>
                    <a:cubicBezTo>
                      <a:pt x="150" y="1039"/>
                      <a:pt x="83" y="1148"/>
                      <a:pt x="71" y="1183"/>
                    </a:cubicBezTo>
                  </a:path>
                </a:pathLst>
              </a:custGeom>
              <a:noFill/>
              <a:ln w="38100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EA18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80" name="Freeform 74"/>
              <p:cNvSpPr>
                <a:spLocks/>
              </p:cNvSpPr>
              <p:nvPr/>
            </p:nvSpPr>
            <p:spPr bwMode="auto">
              <a:xfrm>
                <a:off x="5171" y="850"/>
                <a:ext cx="150" cy="1183"/>
              </a:xfrm>
              <a:custGeom>
                <a:avLst/>
                <a:gdLst>
                  <a:gd name="T0" fmla="*/ 46 w 150"/>
                  <a:gd name="T1" fmla="*/ 0 h 1183"/>
                  <a:gd name="T2" fmla="*/ 12 w 150"/>
                  <a:gd name="T3" fmla="*/ 233 h 1183"/>
                  <a:gd name="T4" fmla="*/ 121 w 150"/>
                  <a:gd name="T5" fmla="*/ 400 h 1183"/>
                  <a:gd name="T6" fmla="*/ 96 w 150"/>
                  <a:gd name="T7" fmla="*/ 600 h 1183"/>
                  <a:gd name="T8" fmla="*/ 46 w 150"/>
                  <a:gd name="T9" fmla="*/ 800 h 1183"/>
                  <a:gd name="T10" fmla="*/ 146 w 150"/>
                  <a:gd name="T11" fmla="*/ 975 h 1183"/>
                  <a:gd name="T12" fmla="*/ 71 w 150"/>
                  <a:gd name="T13" fmla="*/ 1183 h 118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0" h="1183">
                    <a:moveTo>
                      <a:pt x="46" y="0"/>
                    </a:moveTo>
                    <a:cubicBezTo>
                      <a:pt x="23" y="83"/>
                      <a:pt x="0" y="166"/>
                      <a:pt x="12" y="233"/>
                    </a:cubicBezTo>
                    <a:cubicBezTo>
                      <a:pt x="24" y="300"/>
                      <a:pt x="107" y="339"/>
                      <a:pt x="121" y="400"/>
                    </a:cubicBezTo>
                    <a:cubicBezTo>
                      <a:pt x="135" y="461"/>
                      <a:pt x="108" y="533"/>
                      <a:pt x="96" y="600"/>
                    </a:cubicBezTo>
                    <a:cubicBezTo>
                      <a:pt x="84" y="667"/>
                      <a:pt x="38" y="738"/>
                      <a:pt x="46" y="800"/>
                    </a:cubicBezTo>
                    <a:cubicBezTo>
                      <a:pt x="54" y="862"/>
                      <a:pt x="142" y="911"/>
                      <a:pt x="146" y="975"/>
                    </a:cubicBezTo>
                    <a:cubicBezTo>
                      <a:pt x="150" y="1039"/>
                      <a:pt x="83" y="1148"/>
                      <a:pt x="71" y="1183"/>
                    </a:cubicBezTo>
                  </a:path>
                </a:pathLst>
              </a:custGeom>
              <a:noFill/>
              <a:ln w="38100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EA18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81" name="Oval 75"/>
              <p:cNvSpPr>
                <a:spLocks noChangeArrowheads="1"/>
              </p:cNvSpPr>
              <p:nvPr/>
            </p:nvSpPr>
            <p:spPr bwMode="auto">
              <a:xfrm>
                <a:off x="4841" y="333"/>
                <a:ext cx="542" cy="542"/>
              </a:xfrm>
              <a:prstGeom prst="ellipse">
                <a:avLst/>
              </a:prstGeom>
              <a:solidFill>
                <a:srgbClr val="FFEA18"/>
              </a:solidFill>
              <a:ln w="38100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 b="1">
                  <a:solidFill>
                    <a:srgbClr val="000000"/>
                  </a:solidFill>
                </a:endParaRPr>
              </a:p>
            </p:txBody>
          </p:sp>
        </p:grpSp>
      </p:grpSp>
      <p:pic>
        <p:nvPicPr>
          <p:cNvPr id="11273" name="Picture 77" descr="cell_membrane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83"/>
          <a:stretch>
            <a:fillRect/>
          </a:stretch>
        </p:blipFill>
        <p:spPr bwMode="auto">
          <a:xfrm>
            <a:off x="5059363" y="3979863"/>
            <a:ext cx="4037012" cy="278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5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5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7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57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57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7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157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157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7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157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157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7158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7158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7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157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157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7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157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7157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5779" grpId="0" build="p" autoUpdateAnimBg="0"/>
      <p:bldP spid="715784" grpId="0" animBg="1" autoUpdateAnimBg="0"/>
      <p:bldP spid="715785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AnimalCellforPP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8" t="29411" r="17273" b="16470"/>
          <a:stretch>
            <a:fillRect/>
          </a:stretch>
        </p:blipFill>
        <p:spPr bwMode="auto">
          <a:xfrm>
            <a:off x="1004888" y="1712913"/>
            <a:ext cx="7137400" cy="420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7587" name="Picture 3" descr="AnimalCell-cellmembra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8" t="29411" r="17273" b="16470"/>
          <a:stretch>
            <a:fillRect/>
          </a:stretch>
        </p:blipFill>
        <p:spPr bwMode="auto">
          <a:xfrm>
            <a:off x="1006475" y="1712913"/>
            <a:ext cx="7134225" cy="420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07598" name="Group 14"/>
          <p:cNvGrpSpPr>
            <a:grpSpLocks/>
          </p:cNvGrpSpPr>
          <p:nvPr/>
        </p:nvGrpSpPr>
        <p:grpSpPr bwMode="auto">
          <a:xfrm>
            <a:off x="88900" y="5197475"/>
            <a:ext cx="3673475" cy="1547813"/>
            <a:chOff x="56" y="3274"/>
            <a:chExt cx="2314" cy="975"/>
          </a:xfrm>
        </p:grpSpPr>
        <p:sp>
          <p:nvSpPr>
            <p:cNvPr id="12296" name="Line 12"/>
            <p:cNvSpPr>
              <a:spLocks noChangeShapeType="1"/>
            </p:cNvSpPr>
            <p:nvPr/>
          </p:nvSpPr>
          <p:spPr bwMode="auto">
            <a:xfrm flipH="1">
              <a:off x="1590" y="3345"/>
              <a:ext cx="780" cy="233"/>
            </a:xfrm>
            <a:prstGeom prst="line">
              <a:avLst/>
            </a:prstGeom>
            <a:noFill/>
            <a:ln w="5715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7" name="Text Box 13"/>
            <p:cNvSpPr txBox="1">
              <a:spLocks noChangeArrowheads="1"/>
            </p:cNvSpPr>
            <p:nvPr/>
          </p:nvSpPr>
          <p:spPr bwMode="auto">
            <a:xfrm>
              <a:off x="56" y="3274"/>
              <a:ext cx="1780" cy="975"/>
            </a:xfrm>
            <a:prstGeom prst="rect">
              <a:avLst/>
            </a:prstGeom>
            <a:solidFill>
              <a:schemeClr val="bg2"/>
            </a:solidFill>
            <a:ln w="38100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91440">
              <a:spAutoFit/>
            </a:bodyPr>
            <a:lstStyle>
              <a:lvl1pPr marL="119063" indent="-119063" algn="l">
                <a:spcBef>
                  <a:spcPct val="20000"/>
                </a:spcBef>
                <a:buClr>
                  <a:srgbClr val="0F116A"/>
                </a:buClr>
                <a:buSzPct val="120000"/>
                <a:buFont typeface="Wingdings" pitchFamily="2" charset="2"/>
                <a:buChar char="§"/>
                <a:tabLst>
                  <a:tab pos="225425" algn="l"/>
                </a:tabLst>
                <a:defRPr sz="3000" b="1">
                  <a:solidFill>
                    <a:srgbClr val="0F116A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itchFamily="2" charset="2"/>
                <a:buChar char="u"/>
                <a:tabLst>
                  <a:tab pos="225425" algn="l"/>
                </a:tabLst>
                <a:defRPr sz="2800" b="1">
                  <a:solidFill>
                    <a:schemeClr val="tx1"/>
                  </a:solidFill>
                  <a:latin typeface="Arial" charset="0"/>
                </a:defRPr>
              </a:lvl2pPr>
              <a:lvl3pPr marL="1085850" indent="-228600" algn="l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itchFamily="2" charset="2"/>
                <a:buChar char="§"/>
                <a:tabLst>
                  <a:tab pos="225425" algn="l"/>
                </a:tabLst>
                <a:defRPr sz="2400" b="1">
                  <a:solidFill>
                    <a:srgbClr val="0F116A"/>
                  </a:solidFill>
                  <a:latin typeface="Arial" charset="0"/>
                </a:defRPr>
              </a:lvl3pPr>
              <a:lvl4pPr marL="1428750" indent="-228600" algn="l">
                <a:spcBef>
                  <a:spcPct val="20000"/>
                </a:spcBef>
                <a:buClr>
                  <a:schemeClr val="tx1"/>
                </a:buClr>
                <a:buSzPct val="110000"/>
                <a:buFont typeface="Wingdings" pitchFamily="2" charset="2"/>
                <a:buChar char="w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4pPr>
              <a:lvl5pPr marL="1771650" indent="-228600" algn="l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5pPr>
              <a:lvl6pPr marL="22288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6pPr>
              <a:lvl7pPr marL="26860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7pPr>
              <a:lvl8pPr marL="31432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8pPr>
              <a:lvl9pPr marL="36004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9pPr>
            </a:lstStyle>
            <a:p>
              <a:pPr>
                <a:lnSpc>
                  <a:spcPct val="5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 u="sng">
                  <a:solidFill>
                    <a:srgbClr val="CC0000"/>
                  </a:solidFill>
                </a:rPr>
                <a:t>cell membrane</a:t>
              </a:r>
              <a:endParaRPr lang="en-US" altLang="en-US" sz="2000" u="sng"/>
            </a:p>
            <a:p>
              <a:pPr>
                <a:lnSpc>
                  <a:spcPct val="5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>
                  <a:sym typeface="Wingdings" pitchFamily="2" charset="2"/>
                </a:rPr>
                <a:t>cell boundary</a:t>
              </a:r>
              <a:endParaRPr lang="en-US" altLang="en-US" sz="2000"/>
            </a:p>
            <a:p>
              <a:pPr>
                <a:lnSpc>
                  <a:spcPct val="5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>
                  <a:sym typeface="Wingdings" pitchFamily="2" charset="2"/>
                </a:rPr>
                <a:t>controls movement</a:t>
              </a:r>
              <a:br>
                <a:rPr lang="en-US" altLang="en-US" sz="2000">
                  <a:sym typeface="Wingdings" pitchFamily="2" charset="2"/>
                </a:rPr>
              </a:br>
              <a:r>
                <a:rPr lang="en-US" altLang="en-US" sz="2000">
                  <a:sym typeface="Wingdings" pitchFamily="2" charset="2"/>
                </a:rPr>
                <a:t/>
              </a:r>
              <a:br>
                <a:rPr lang="en-US" altLang="en-US" sz="2000">
                  <a:sym typeface="Wingdings" pitchFamily="2" charset="2"/>
                </a:rPr>
              </a:br>
              <a:r>
                <a:rPr lang="en-US" altLang="en-US" sz="2000">
                  <a:sym typeface="Wingdings" pitchFamily="2" charset="2"/>
                </a:rPr>
                <a:t>of materials in &amp; out</a:t>
              </a:r>
              <a:endParaRPr lang="en-US" altLang="en-US" sz="2000"/>
            </a:p>
            <a:p>
              <a:pPr>
                <a:lnSpc>
                  <a:spcPct val="5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>
                  <a:sym typeface="Wingdings" pitchFamily="2" charset="2"/>
                </a:rPr>
                <a:t></a:t>
              </a:r>
              <a:r>
                <a:rPr lang="en-US" altLang="en-US" sz="2000"/>
                <a:t>recognizes signals</a:t>
              </a:r>
            </a:p>
          </p:txBody>
        </p:sp>
      </p:grpSp>
      <p:grpSp>
        <p:nvGrpSpPr>
          <p:cNvPr id="707602" name="Group 18"/>
          <p:cNvGrpSpPr>
            <a:grpSpLocks/>
          </p:cNvGrpSpPr>
          <p:nvPr/>
        </p:nvGrpSpPr>
        <p:grpSpPr bwMode="auto">
          <a:xfrm>
            <a:off x="57150" y="76200"/>
            <a:ext cx="3548063" cy="2046288"/>
            <a:chOff x="36" y="48"/>
            <a:chExt cx="2235" cy="1289"/>
          </a:xfrm>
        </p:grpSpPr>
        <p:sp>
          <p:nvSpPr>
            <p:cNvPr id="12294" name="Line 16"/>
            <p:cNvSpPr>
              <a:spLocks noChangeShapeType="1"/>
            </p:cNvSpPr>
            <p:nvPr/>
          </p:nvSpPr>
          <p:spPr bwMode="auto">
            <a:xfrm flipH="1" flipV="1">
              <a:off x="1962" y="352"/>
              <a:ext cx="130" cy="985"/>
            </a:xfrm>
            <a:prstGeom prst="line">
              <a:avLst/>
            </a:prstGeom>
            <a:noFill/>
            <a:ln w="5715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5" name="Text Box 17"/>
            <p:cNvSpPr txBox="1">
              <a:spLocks noChangeArrowheads="1"/>
            </p:cNvSpPr>
            <p:nvPr/>
          </p:nvSpPr>
          <p:spPr bwMode="auto">
            <a:xfrm>
              <a:off x="36" y="48"/>
              <a:ext cx="2235" cy="591"/>
            </a:xfrm>
            <a:prstGeom prst="rect">
              <a:avLst/>
            </a:prstGeom>
            <a:solidFill>
              <a:schemeClr val="bg2"/>
            </a:solidFill>
            <a:ln w="38100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91440">
              <a:spAutoFit/>
            </a:bodyPr>
            <a:lstStyle>
              <a:lvl1pPr marL="119063" indent="-119063" algn="l">
                <a:spcBef>
                  <a:spcPct val="20000"/>
                </a:spcBef>
                <a:buClr>
                  <a:srgbClr val="0F116A"/>
                </a:buClr>
                <a:buSzPct val="120000"/>
                <a:buFont typeface="Wingdings" pitchFamily="2" charset="2"/>
                <a:buChar char="§"/>
                <a:tabLst>
                  <a:tab pos="225425" algn="l"/>
                </a:tabLst>
                <a:defRPr sz="3000" b="1">
                  <a:solidFill>
                    <a:srgbClr val="0F116A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itchFamily="2" charset="2"/>
                <a:buChar char="u"/>
                <a:tabLst>
                  <a:tab pos="225425" algn="l"/>
                </a:tabLst>
                <a:defRPr sz="2800" b="1">
                  <a:solidFill>
                    <a:schemeClr val="tx1"/>
                  </a:solidFill>
                  <a:latin typeface="Arial" charset="0"/>
                </a:defRPr>
              </a:lvl2pPr>
              <a:lvl3pPr marL="1085850" indent="-228600" algn="l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itchFamily="2" charset="2"/>
                <a:buChar char="§"/>
                <a:tabLst>
                  <a:tab pos="225425" algn="l"/>
                </a:tabLst>
                <a:defRPr sz="2400" b="1">
                  <a:solidFill>
                    <a:srgbClr val="0F116A"/>
                  </a:solidFill>
                  <a:latin typeface="Arial" charset="0"/>
                </a:defRPr>
              </a:lvl3pPr>
              <a:lvl4pPr marL="1428750" indent="-228600" algn="l">
                <a:spcBef>
                  <a:spcPct val="20000"/>
                </a:spcBef>
                <a:buClr>
                  <a:schemeClr val="tx1"/>
                </a:buClr>
                <a:buSzPct val="110000"/>
                <a:buFont typeface="Wingdings" pitchFamily="2" charset="2"/>
                <a:buChar char="w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4pPr>
              <a:lvl5pPr marL="1771650" indent="-228600" algn="l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5pPr>
              <a:lvl6pPr marL="22288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6pPr>
              <a:lvl7pPr marL="26860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7pPr>
              <a:lvl8pPr marL="31432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8pPr>
              <a:lvl9pPr marL="36004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9pPr>
            </a:lstStyle>
            <a:p>
              <a:pPr>
                <a:lnSpc>
                  <a:spcPct val="5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 u="sng">
                  <a:solidFill>
                    <a:srgbClr val="CC0000"/>
                  </a:solidFill>
                </a:rPr>
                <a:t>cytoplasm</a:t>
              </a:r>
              <a:endParaRPr lang="en-US" altLang="en-US" sz="2000" u="sng"/>
            </a:p>
            <a:p>
              <a:pPr>
                <a:lnSpc>
                  <a:spcPct val="5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>
                  <a:sym typeface="Wingdings" pitchFamily="2" charset="2"/>
                </a:rPr>
                <a:t>jelly-like material holding </a:t>
              </a:r>
              <a:br>
                <a:rPr lang="en-US" altLang="en-US" sz="2000">
                  <a:sym typeface="Wingdings" pitchFamily="2" charset="2"/>
                </a:rPr>
              </a:br>
              <a:r>
                <a:rPr lang="en-US" altLang="en-US" sz="2000">
                  <a:sym typeface="Wingdings" pitchFamily="2" charset="2"/>
                </a:rPr>
                <a:t/>
              </a:r>
              <a:br>
                <a:rPr lang="en-US" altLang="en-US" sz="2000">
                  <a:sym typeface="Wingdings" pitchFamily="2" charset="2"/>
                </a:rPr>
              </a:br>
              <a:r>
                <a:rPr lang="en-US" altLang="en-US" sz="2000">
                  <a:sym typeface="Wingdings" pitchFamily="2" charset="2"/>
                </a:rPr>
                <a:t>organelles in place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075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075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075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075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075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07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07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07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07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7" descr="07-14-LysoFormation-N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5" t="13177" r="10683" b="3593"/>
          <a:stretch>
            <a:fillRect/>
          </a:stretch>
        </p:blipFill>
        <p:spPr bwMode="auto">
          <a:xfrm>
            <a:off x="1084263" y="1350963"/>
            <a:ext cx="5915025" cy="550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85800"/>
            <a:ext cx="6477000" cy="762000"/>
          </a:xfrm>
        </p:spPr>
        <p:txBody>
          <a:bodyPr/>
          <a:lstStyle/>
          <a:p>
            <a:pPr eaLnBrk="1" hangingPunct="1"/>
            <a:r>
              <a:rPr lang="en-US" altLang="en-US" smtClean="0"/>
              <a:t>Vacuoles &amp; vesicles</a:t>
            </a:r>
          </a:p>
        </p:txBody>
      </p:sp>
      <p:sp>
        <p:nvSpPr>
          <p:cNvPr id="458756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5400675" y="1308100"/>
            <a:ext cx="3743325" cy="2751138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buClrTx/>
            </a:pPr>
            <a:r>
              <a:rPr lang="en-US" altLang="en-US" sz="2800" u="sng" smtClean="0"/>
              <a:t>Function</a:t>
            </a:r>
            <a:endParaRPr lang="en-US" altLang="en-US" sz="2800" smtClean="0"/>
          </a:p>
          <a:p>
            <a:pPr lvl="1" eaLnBrk="1" hangingPunct="1">
              <a:lnSpc>
                <a:spcPct val="90000"/>
              </a:lnSpc>
            </a:pPr>
            <a:r>
              <a:rPr lang="en-US" altLang="en-US" sz="2600" u="sng" smtClean="0">
                <a:solidFill>
                  <a:srgbClr val="CC0000"/>
                </a:solidFill>
              </a:rPr>
              <a:t>moving material  around cell</a:t>
            </a:r>
            <a:endParaRPr lang="en-US" altLang="en-US" sz="2600" smtClean="0"/>
          </a:p>
          <a:p>
            <a:pPr lvl="1" eaLnBrk="1" hangingPunct="1">
              <a:lnSpc>
                <a:spcPct val="90000"/>
              </a:lnSpc>
            </a:pPr>
            <a:r>
              <a:rPr lang="en-US" altLang="en-US" sz="2600" u="sng" smtClean="0">
                <a:solidFill>
                  <a:srgbClr val="CC0000"/>
                </a:solidFill>
              </a:rPr>
              <a:t>storage</a:t>
            </a:r>
            <a:endParaRPr lang="en-US" altLang="en-US" sz="2600" smtClean="0"/>
          </a:p>
          <a:p>
            <a:pPr eaLnBrk="1" hangingPunct="1">
              <a:lnSpc>
                <a:spcPct val="90000"/>
              </a:lnSpc>
              <a:buClrTx/>
            </a:pPr>
            <a:r>
              <a:rPr lang="en-US" altLang="en-US" sz="2800" u="sng" smtClean="0"/>
              <a:t>Structure</a:t>
            </a:r>
            <a:endParaRPr lang="en-US" altLang="en-US" sz="2800" smtClean="0"/>
          </a:p>
          <a:p>
            <a:pPr lvl="1" eaLnBrk="1" hangingPunct="1">
              <a:lnSpc>
                <a:spcPct val="90000"/>
              </a:lnSpc>
              <a:buClrTx/>
            </a:pPr>
            <a:r>
              <a:rPr lang="en-US" altLang="en-US" sz="2600" smtClean="0"/>
              <a:t>membrane sac</a:t>
            </a:r>
          </a:p>
        </p:txBody>
      </p:sp>
      <p:sp>
        <p:nvSpPr>
          <p:cNvPr id="458762" name="AutoShape 10"/>
          <p:cNvSpPr>
            <a:spLocks noChangeArrowheads="1"/>
          </p:cNvSpPr>
          <p:nvPr/>
        </p:nvSpPr>
        <p:spPr bwMode="auto">
          <a:xfrm>
            <a:off x="233363" y="3195638"/>
            <a:ext cx="1693862" cy="809625"/>
          </a:xfrm>
          <a:prstGeom prst="roundRect">
            <a:avLst>
              <a:gd name="adj" fmla="val 16667"/>
            </a:avLst>
          </a:prstGeom>
          <a:solidFill>
            <a:srgbClr val="FFEA1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tIns="0" rIns="4572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altLang="en-US" b="1">
                <a:solidFill>
                  <a:srgbClr val="000000"/>
                </a:solidFill>
              </a:rPr>
              <a:t>small food</a:t>
            </a:r>
            <a:br>
              <a:rPr lang="en-US" altLang="en-US" b="1">
                <a:solidFill>
                  <a:srgbClr val="000000"/>
                </a:solidFill>
              </a:rPr>
            </a:br>
            <a:r>
              <a:rPr lang="en-US" altLang="en-US" b="1">
                <a:solidFill>
                  <a:srgbClr val="000000"/>
                </a:solidFill>
              </a:rPr>
              <a:t>particle</a:t>
            </a:r>
          </a:p>
        </p:txBody>
      </p:sp>
      <p:sp>
        <p:nvSpPr>
          <p:cNvPr id="458763" name="AutoShape 11"/>
          <p:cNvSpPr>
            <a:spLocks noChangeArrowheads="1"/>
          </p:cNvSpPr>
          <p:nvPr/>
        </p:nvSpPr>
        <p:spPr bwMode="auto">
          <a:xfrm>
            <a:off x="1338263" y="5003800"/>
            <a:ext cx="1147762" cy="406400"/>
          </a:xfrm>
          <a:prstGeom prst="roundRect">
            <a:avLst>
              <a:gd name="adj" fmla="val 16667"/>
            </a:avLst>
          </a:prstGeom>
          <a:solidFill>
            <a:srgbClr val="FFEA1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tIns="0" rIns="4572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b="1">
                <a:solidFill>
                  <a:srgbClr val="000000"/>
                </a:solidFill>
              </a:rPr>
              <a:t>vesicle</a:t>
            </a:r>
          </a:p>
        </p:txBody>
      </p:sp>
      <p:sp>
        <p:nvSpPr>
          <p:cNvPr id="458764" name="AutoShape 12"/>
          <p:cNvSpPr>
            <a:spLocks noChangeArrowheads="1"/>
          </p:cNvSpPr>
          <p:nvPr/>
        </p:nvSpPr>
        <p:spPr bwMode="auto">
          <a:xfrm>
            <a:off x="6153150" y="4102100"/>
            <a:ext cx="2865438" cy="809625"/>
          </a:xfrm>
          <a:prstGeom prst="roundRect">
            <a:avLst>
              <a:gd name="adj" fmla="val 16667"/>
            </a:avLst>
          </a:prstGeom>
          <a:solidFill>
            <a:srgbClr val="FFEA1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tIns="0" rIns="4572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b="1">
                <a:solidFill>
                  <a:srgbClr val="000000"/>
                </a:solidFill>
              </a:rPr>
              <a:t>vacuole filled w/ </a:t>
            </a:r>
            <a:br>
              <a:rPr lang="en-US" altLang="en-US" b="1">
                <a:solidFill>
                  <a:srgbClr val="000000"/>
                </a:solidFill>
              </a:rPr>
            </a:br>
            <a:r>
              <a:rPr lang="en-US" altLang="en-US" b="1">
                <a:solidFill>
                  <a:srgbClr val="000000"/>
                </a:solidFill>
              </a:rPr>
              <a:t>digestive enzymes</a:t>
            </a:r>
          </a:p>
        </p:txBody>
      </p:sp>
      <p:sp>
        <p:nvSpPr>
          <p:cNvPr id="458765" name="AutoShape 13"/>
          <p:cNvSpPr>
            <a:spLocks noChangeArrowheads="1"/>
          </p:cNvSpPr>
          <p:nvPr/>
        </p:nvSpPr>
        <p:spPr bwMode="auto">
          <a:xfrm>
            <a:off x="1641475" y="5935663"/>
            <a:ext cx="2813050" cy="809625"/>
          </a:xfrm>
          <a:prstGeom prst="roundRect">
            <a:avLst>
              <a:gd name="adj" fmla="val 16667"/>
            </a:avLst>
          </a:prstGeom>
          <a:solidFill>
            <a:srgbClr val="FFEA1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tIns="0" rIns="4572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b="1">
                <a:solidFill>
                  <a:srgbClr val="000000"/>
                </a:solidFill>
              </a:rPr>
              <a:t>vesicle filled w/ </a:t>
            </a:r>
            <a:br>
              <a:rPr lang="en-US" altLang="en-US" b="1">
                <a:solidFill>
                  <a:srgbClr val="000000"/>
                </a:solidFill>
              </a:rPr>
            </a:br>
            <a:r>
              <a:rPr lang="en-US" altLang="en-US" b="1">
                <a:solidFill>
                  <a:srgbClr val="000000"/>
                </a:solidFill>
              </a:rPr>
              <a:t>digested nutrients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87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87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87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87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587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587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587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587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587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587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8756" grpId="0" build="p" autoUpdateAnimBg="0"/>
      <p:bldP spid="458762" grpId="0" animBg="1" autoUpdateAnimBg="0"/>
      <p:bldP spid="458763" grpId="0" animBg="1" autoUpdateAnimBg="0"/>
      <p:bldP spid="458764" grpId="0" animBg="1" autoUpdateAnimBg="0"/>
      <p:bldP spid="458765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263" y="3219450"/>
            <a:ext cx="4814887" cy="363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Food &amp; water storage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9" r="27000" b="3796"/>
          <a:stretch>
            <a:fillRect/>
          </a:stretch>
        </p:blipFill>
        <p:spPr bwMode="auto">
          <a:xfrm>
            <a:off x="-185738" y="2506663"/>
            <a:ext cx="4435476" cy="417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4821" name="Rectangle 5"/>
          <p:cNvSpPr>
            <a:spLocks noChangeArrowheads="1"/>
          </p:cNvSpPr>
          <p:nvPr/>
        </p:nvSpPr>
        <p:spPr bwMode="auto">
          <a:xfrm>
            <a:off x="454025" y="1395413"/>
            <a:ext cx="2420938" cy="641350"/>
          </a:xfrm>
          <a:prstGeom prst="rect">
            <a:avLst/>
          </a:prstGeom>
          <a:solidFill>
            <a:srgbClr val="FFEA18"/>
          </a:solidFill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600" b="1">
                <a:solidFill>
                  <a:srgbClr val="0E6616"/>
                </a:solidFill>
              </a:rPr>
              <a:t>plant cells</a:t>
            </a:r>
          </a:p>
        </p:txBody>
      </p:sp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36" b="3114"/>
          <a:stretch>
            <a:fillRect/>
          </a:stretch>
        </p:blipFill>
        <p:spPr bwMode="auto">
          <a:xfrm>
            <a:off x="5222875" y="723900"/>
            <a:ext cx="3598863" cy="317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74837" name="Group 21"/>
          <p:cNvGrpSpPr>
            <a:grpSpLocks/>
          </p:cNvGrpSpPr>
          <p:nvPr/>
        </p:nvGrpSpPr>
        <p:grpSpPr bwMode="auto">
          <a:xfrm>
            <a:off x="3368675" y="4325938"/>
            <a:ext cx="3381375" cy="2360612"/>
            <a:chOff x="2122" y="2725"/>
            <a:chExt cx="2130" cy="1487"/>
          </a:xfrm>
        </p:grpSpPr>
        <p:sp>
          <p:nvSpPr>
            <p:cNvPr id="14351" name="Line 12"/>
            <p:cNvSpPr>
              <a:spLocks noChangeShapeType="1"/>
            </p:cNvSpPr>
            <p:nvPr/>
          </p:nvSpPr>
          <p:spPr bwMode="auto">
            <a:xfrm flipV="1">
              <a:off x="3160" y="2725"/>
              <a:ext cx="192" cy="884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2" name="Line 13"/>
            <p:cNvSpPr>
              <a:spLocks noChangeShapeType="1"/>
            </p:cNvSpPr>
            <p:nvPr/>
          </p:nvSpPr>
          <p:spPr bwMode="auto">
            <a:xfrm flipV="1">
              <a:off x="3394" y="3517"/>
              <a:ext cx="858" cy="36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3" name="Rectangle 9"/>
            <p:cNvSpPr>
              <a:spLocks noChangeArrowheads="1"/>
            </p:cNvSpPr>
            <p:nvPr/>
          </p:nvSpPr>
          <p:spPr bwMode="auto">
            <a:xfrm>
              <a:off x="2122" y="3616"/>
              <a:ext cx="1249" cy="596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>
              <a:outerShdw dist="35921" dir="2700000" algn="ctr" rotWithShape="0">
                <a:srgbClr val="808080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2800" b="1">
                  <a:solidFill>
                    <a:srgbClr val="000000"/>
                  </a:solidFill>
                </a:rPr>
                <a:t>contractile</a:t>
              </a:r>
              <a:br>
                <a:rPr lang="en-US" altLang="en-US" sz="2800" b="1">
                  <a:solidFill>
                    <a:srgbClr val="000000"/>
                  </a:solidFill>
                </a:rPr>
              </a:br>
              <a:r>
                <a:rPr lang="en-US" altLang="en-US" sz="2800" b="1">
                  <a:solidFill>
                    <a:srgbClr val="000000"/>
                  </a:solidFill>
                </a:rPr>
                <a:t>vacuole </a:t>
              </a:r>
            </a:p>
          </p:txBody>
        </p:sp>
      </p:grpSp>
      <p:sp>
        <p:nvSpPr>
          <p:cNvPr id="674831" name="Rectangle 15"/>
          <p:cNvSpPr>
            <a:spLocks noChangeArrowheads="1"/>
          </p:cNvSpPr>
          <p:nvPr/>
        </p:nvSpPr>
        <p:spPr bwMode="auto">
          <a:xfrm>
            <a:off x="6673850" y="3908425"/>
            <a:ext cx="2489200" cy="579438"/>
          </a:xfrm>
          <a:prstGeom prst="rect">
            <a:avLst/>
          </a:prstGeom>
          <a:solidFill>
            <a:srgbClr val="FFEA18"/>
          </a:solidFill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200" b="1">
                <a:solidFill>
                  <a:srgbClr val="CC0000"/>
                </a:solidFill>
              </a:rPr>
              <a:t>animal cells</a:t>
            </a:r>
            <a:endParaRPr lang="en-US" altLang="en-US" sz="3200" b="1">
              <a:solidFill>
                <a:srgbClr val="ED001D"/>
              </a:solidFill>
            </a:endParaRPr>
          </a:p>
        </p:txBody>
      </p:sp>
      <p:grpSp>
        <p:nvGrpSpPr>
          <p:cNvPr id="674835" name="Group 19"/>
          <p:cNvGrpSpPr>
            <a:grpSpLocks/>
          </p:cNvGrpSpPr>
          <p:nvPr/>
        </p:nvGrpSpPr>
        <p:grpSpPr bwMode="auto">
          <a:xfrm>
            <a:off x="196850" y="2128838"/>
            <a:ext cx="2871788" cy="2290762"/>
            <a:chOff x="124" y="1341"/>
            <a:chExt cx="1809" cy="1443"/>
          </a:xfrm>
        </p:grpSpPr>
        <p:sp>
          <p:nvSpPr>
            <p:cNvPr id="14349" name="Line 17"/>
            <p:cNvSpPr>
              <a:spLocks noChangeShapeType="1"/>
            </p:cNvSpPr>
            <p:nvPr/>
          </p:nvSpPr>
          <p:spPr bwMode="auto">
            <a:xfrm flipV="1">
              <a:off x="1460" y="1608"/>
              <a:ext cx="267" cy="117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0" name="Rectangle 7"/>
            <p:cNvSpPr>
              <a:spLocks noChangeArrowheads="1"/>
            </p:cNvSpPr>
            <p:nvPr/>
          </p:nvSpPr>
          <p:spPr bwMode="auto">
            <a:xfrm>
              <a:off x="124" y="1341"/>
              <a:ext cx="1809" cy="327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>
              <a:outerShdw dist="35921" dir="2700000" algn="ctr" rotWithShape="0">
                <a:srgbClr val="808080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2800" b="1">
                  <a:solidFill>
                    <a:srgbClr val="000000"/>
                  </a:solidFill>
                </a:rPr>
                <a:t>central vacuole </a:t>
              </a:r>
            </a:p>
          </p:txBody>
        </p:sp>
      </p:grpSp>
      <p:grpSp>
        <p:nvGrpSpPr>
          <p:cNvPr id="674836" name="Group 20"/>
          <p:cNvGrpSpPr>
            <a:grpSpLocks/>
          </p:cNvGrpSpPr>
          <p:nvPr/>
        </p:nvGrpSpPr>
        <p:grpSpPr bwMode="auto">
          <a:xfrm>
            <a:off x="6315075" y="1241425"/>
            <a:ext cx="2476500" cy="2411413"/>
            <a:chOff x="3978" y="782"/>
            <a:chExt cx="1560" cy="1519"/>
          </a:xfrm>
        </p:grpSpPr>
        <p:sp>
          <p:nvSpPr>
            <p:cNvPr id="14347" name="Line 18"/>
            <p:cNvSpPr>
              <a:spLocks noChangeShapeType="1"/>
            </p:cNvSpPr>
            <p:nvPr/>
          </p:nvSpPr>
          <p:spPr bwMode="auto">
            <a:xfrm flipV="1">
              <a:off x="5293" y="967"/>
              <a:ext cx="216" cy="1334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48" name="Rectangle 14"/>
            <p:cNvSpPr>
              <a:spLocks noChangeArrowheads="1"/>
            </p:cNvSpPr>
            <p:nvPr/>
          </p:nvSpPr>
          <p:spPr bwMode="auto">
            <a:xfrm>
              <a:off x="3978" y="782"/>
              <a:ext cx="1560" cy="327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>
              <a:outerShdw dist="35921" dir="2700000" algn="ctr" rotWithShape="0">
                <a:srgbClr val="808080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2800" b="1">
                  <a:solidFill>
                    <a:srgbClr val="000000"/>
                  </a:solidFill>
                </a:rPr>
                <a:t>food vacuole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748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748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748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74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74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748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748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748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748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748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748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748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74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74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4821" grpId="0" animBg="1" autoUpdateAnimBg="0"/>
      <p:bldP spid="674831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AnimalCellforPP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8" t="29411" r="17273" b="16470"/>
          <a:stretch>
            <a:fillRect/>
          </a:stretch>
        </p:blipFill>
        <p:spPr bwMode="auto">
          <a:xfrm>
            <a:off x="1004888" y="1712913"/>
            <a:ext cx="7137400" cy="420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4756" name="Picture 4" descr="AnimalCell-vacuol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8" t="29411" r="17273" b="16470"/>
          <a:stretch>
            <a:fillRect/>
          </a:stretch>
        </p:blipFill>
        <p:spPr bwMode="auto">
          <a:xfrm>
            <a:off x="1008063" y="1712913"/>
            <a:ext cx="7134225" cy="420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364" name="Group 5"/>
          <p:cNvGrpSpPr>
            <a:grpSpLocks/>
          </p:cNvGrpSpPr>
          <p:nvPr/>
        </p:nvGrpSpPr>
        <p:grpSpPr bwMode="auto">
          <a:xfrm>
            <a:off x="88900" y="5197475"/>
            <a:ext cx="3673475" cy="1547813"/>
            <a:chOff x="56" y="3274"/>
            <a:chExt cx="2314" cy="975"/>
          </a:xfrm>
        </p:grpSpPr>
        <p:sp>
          <p:nvSpPr>
            <p:cNvPr id="15372" name="Line 6"/>
            <p:cNvSpPr>
              <a:spLocks noChangeShapeType="1"/>
            </p:cNvSpPr>
            <p:nvPr/>
          </p:nvSpPr>
          <p:spPr bwMode="auto">
            <a:xfrm flipH="1">
              <a:off x="1590" y="3345"/>
              <a:ext cx="780" cy="233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3" name="Text Box 7"/>
            <p:cNvSpPr txBox="1">
              <a:spLocks noChangeArrowheads="1"/>
            </p:cNvSpPr>
            <p:nvPr/>
          </p:nvSpPr>
          <p:spPr bwMode="auto">
            <a:xfrm>
              <a:off x="56" y="3274"/>
              <a:ext cx="1780" cy="975"/>
            </a:xfrm>
            <a:prstGeom prst="rect">
              <a:avLst/>
            </a:prstGeom>
            <a:solidFill>
              <a:schemeClr val="bg2"/>
            </a:solidFill>
            <a:ln w="3810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91440">
              <a:spAutoFit/>
            </a:bodyPr>
            <a:lstStyle>
              <a:lvl1pPr marL="119063" indent="-119063" algn="l">
                <a:spcBef>
                  <a:spcPct val="20000"/>
                </a:spcBef>
                <a:buClr>
                  <a:srgbClr val="0F116A"/>
                </a:buClr>
                <a:buSzPct val="120000"/>
                <a:buFont typeface="Wingdings" pitchFamily="2" charset="2"/>
                <a:buChar char="§"/>
                <a:tabLst>
                  <a:tab pos="225425" algn="l"/>
                </a:tabLst>
                <a:defRPr sz="3000" b="1">
                  <a:solidFill>
                    <a:srgbClr val="0F116A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itchFamily="2" charset="2"/>
                <a:buChar char="u"/>
                <a:tabLst>
                  <a:tab pos="225425" algn="l"/>
                </a:tabLst>
                <a:defRPr sz="2800" b="1">
                  <a:solidFill>
                    <a:schemeClr val="tx1"/>
                  </a:solidFill>
                  <a:latin typeface="Arial" charset="0"/>
                </a:defRPr>
              </a:lvl2pPr>
              <a:lvl3pPr marL="1085850" indent="-228600" algn="l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itchFamily="2" charset="2"/>
                <a:buChar char="§"/>
                <a:tabLst>
                  <a:tab pos="225425" algn="l"/>
                </a:tabLst>
                <a:defRPr sz="2400" b="1">
                  <a:solidFill>
                    <a:srgbClr val="0F116A"/>
                  </a:solidFill>
                  <a:latin typeface="Arial" charset="0"/>
                </a:defRPr>
              </a:lvl3pPr>
              <a:lvl4pPr marL="1428750" indent="-228600" algn="l">
                <a:spcBef>
                  <a:spcPct val="20000"/>
                </a:spcBef>
                <a:buClr>
                  <a:schemeClr val="tx1"/>
                </a:buClr>
                <a:buSzPct val="110000"/>
                <a:buFont typeface="Wingdings" pitchFamily="2" charset="2"/>
                <a:buChar char="w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4pPr>
              <a:lvl5pPr marL="1771650" indent="-228600" algn="l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5pPr>
              <a:lvl6pPr marL="22288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6pPr>
              <a:lvl7pPr marL="26860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7pPr>
              <a:lvl8pPr marL="31432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8pPr>
              <a:lvl9pPr marL="36004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9pPr>
            </a:lstStyle>
            <a:p>
              <a:pPr>
                <a:lnSpc>
                  <a:spcPct val="5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 u="sng">
                  <a:solidFill>
                    <a:srgbClr val="CC0000"/>
                  </a:solidFill>
                </a:rPr>
                <a:t>cell membrane</a:t>
              </a:r>
              <a:endParaRPr lang="en-US" altLang="en-US" sz="2000" u="sng"/>
            </a:p>
            <a:p>
              <a:pPr>
                <a:lnSpc>
                  <a:spcPct val="5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>
                  <a:sym typeface="Wingdings" pitchFamily="2" charset="2"/>
                </a:rPr>
                <a:t>cell boundary</a:t>
              </a:r>
              <a:endParaRPr lang="en-US" altLang="en-US" sz="2000"/>
            </a:p>
            <a:p>
              <a:pPr>
                <a:lnSpc>
                  <a:spcPct val="5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>
                  <a:sym typeface="Wingdings" pitchFamily="2" charset="2"/>
                </a:rPr>
                <a:t>controls movement</a:t>
              </a:r>
              <a:br>
                <a:rPr lang="en-US" altLang="en-US" sz="2000">
                  <a:sym typeface="Wingdings" pitchFamily="2" charset="2"/>
                </a:rPr>
              </a:br>
              <a:r>
                <a:rPr lang="en-US" altLang="en-US" sz="2000">
                  <a:sym typeface="Wingdings" pitchFamily="2" charset="2"/>
                </a:rPr>
                <a:t/>
              </a:r>
              <a:br>
                <a:rPr lang="en-US" altLang="en-US" sz="2000">
                  <a:sym typeface="Wingdings" pitchFamily="2" charset="2"/>
                </a:rPr>
              </a:br>
              <a:r>
                <a:rPr lang="en-US" altLang="en-US" sz="2000">
                  <a:sym typeface="Wingdings" pitchFamily="2" charset="2"/>
                </a:rPr>
                <a:t>of materials in &amp; out</a:t>
              </a:r>
              <a:endParaRPr lang="en-US" altLang="en-US" sz="2000"/>
            </a:p>
            <a:p>
              <a:pPr>
                <a:lnSpc>
                  <a:spcPct val="5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>
                  <a:sym typeface="Wingdings" pitchFamily="2" charset="2"/>
                </a:rPr>
                <a:t></a:t>
              </a:r>
              <a:r>
                <a:rPr lang="en-US" altLang="en-US" sz="2000"/>
                <a:t>recognizes signals</a:t>
              </a:r>
            </a:p>
          </p:txBody>
        </p:sp>
      </p:grpSp>
      <p:grpSp>
        <p:nvGrpSpPr>
          <p:cNvPr id="15365" name="Group 14"/>
          <p:cNvGrpSpPr>
            <a:grpSpLocks/>
          </p:cNvGrpSpPr>
          <p:nvPr/>
        </p:nvGrpSpPr>
        <p:grpSpPr bwMode="auto">
          <a:xfrm>
            <a:off x="57150" y="76200"/>
            <a:ext cx="3548063" cy="1912938"/>
            <a:chOff x="36" y="48"/>
            <a:chExt cx="2235" cy="1289"/>
          </a:xfrm>
        </p:grpSpPr>
        <p:sp>
          <p:nvSpPr>
            <p:cNvPr id="15370" name="Line 15"/>
            <p:cNvSpPr>
              <a:spLocks noChangeShapeType="1"/>
            </p:cNvSpPr>
            <p:nvPr/>
          </p:nvSpPr>
          <p:spPr bwMode="auto">
            <a:xfrm flipH="1" flipV="1">
              <a:off x="1962" y="352"/>
              <a:ext cx="130" cy="985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1" name="Text Box 16"/>
            <p:cNvSpPr txBox="1">
              <a:spLocks noChangeArrowheads="1"/>
            </p:cNvSpPr>
            <p:nvPr/>
          </p:nvSpPr>
          <p:spPr bwMode="auto">
            <a:xfrm>
              <a:off x="36" y="48"/>
              <a:ext cx="2235" cy="632"/>
            </a:xfrm>
            <a:prstGeom prst="rect">
              <a:avLst/>
            </a:prstGeom>
            <a:solidFill>
              <a:schemeClr val="bg2"/>
            </a:solidFill>
            <a:ln w="3810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91440">
              <a:spAutoFit/>
            </a:bodyPr>
            <a:lstStyle>
              <a:lvl1pPr marL="119063" indent="-119063" algn="l">
                <a:spcBef>
                  <a:spcPct val="20000"/>
                </a:spcBef>
                <a:buClr>
                  <a:srgbClr val="0F116A"/>
                </a:buClr>
                <a:buSzPct val="120000"/>
                <a:buFont typeface="Wingdings" pitchFamily="2" charset="2"/>
                <a:buChar char="§"/>
                <a:tabLst>
                  <a:tab pos="225425" algn="l"/>
                </a:tabLst>
                <a:defRPr sz="3000" b="1">
                  <a:solidFill>
                    <a:srgbClr val="0F116A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itchFamily="2" charset="2"/>
                <a:buChar char="u"/>
                <a:tabLst>
                  <a:tab pos="225425" algn="l"/>
                </a:tabLst>
                <a:defRPr sz="2800" b="1">
                  <a:solidFill>
                    <a:schemeClr val="tx1"/>
                  </a:solidFill>
                  <a:latin typeface="Arial" charset="0"/>
                </a:defRPr>
              </a:lvl2pPr>
              <a:lvl3pPr marL="1085850" indent="-228600" algn="l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itchFamily="2" charset="2"/>
                <a:buChar char="§"/>
                <a:tabLst>
                  <a:tab pos="225425" algn="l"/>
                </a:tabLst>
                <a:defRPr sz="2400" b="1">
                  <a:solidFill>
                    <a:srgbClr val="0F116A"/>
                  </a:solidFill>
                  <a:latin typeface="Arial" charset="0"/>
                </a:defRPr>
              </a:lvl3pPr>
              <a:lvl4pPr marL="1428750" indent="-228600" algn="l">
                <a:spcBef>
                  <a:spcPct val="20000"/>
                </a:spcBef>
                <a:buClr>
                  <a:schemeClr val="tx1"/>
                </a:buClr>
                <a:buSzPct val="110000"/>
                <a:buFont typeface="Wingdings" pitchFamily="2" charset="2"/>
                <a:buChar char="w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4pPr>
              <a:lvl5pPr marL="1771650" indent="-228600" algn="l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5pPr>
              <a:lvl6pPr marL="22288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6pPr>
              <a:lvl7pPr marL="26860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7pPr>
              <a:lvl8pPr marL="31432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8pPr>
              <a:lvl9pPr marL="36004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9pPr>
            </a:lstStyle>
            <a:p>
              <a:pPr>
                <a:lnSpc>
                  <a:spcPct val="5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 u="sng">
                  <a:solidFill>
                    <a:srgbClr val="CC0000"/>
                  </a:solidFill>
                </a:rPr>
                <a:t>cytoplasm</a:t>
              </a:r>
              <a:endParaRPr lang="en-US" altLang="en-US" sz="2000" u="sng"/>
            </a:p>
            <a:p>
              <a:pPr>
                <a:lnSpc>
                  <a:spcPct val="5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>
                  <a:sym typeface="Wingdings" pitchFamily="2" charset="2"/>
                </a:rPr>
                <a:t>jelly-like material holding </a:t>
              </a:r>
              <a:br>
                <a:rPr lang="en-US" altLang="en-US" sz="2000">
                  <a:sym typeface="Wingdings" pitchFamily="2" charset="2"/>
                </a:rPr>
              </a:br>
              <a:r>
                <a:rPr lang="en-US" altLang="en-US" sz="2000">
                  <a:sym typeface="Wingdings" pitchFamily="2" charset="2"/>
                </a:rPr>
                <a:t/>
              </a:r>
              <a:br>
                <a:rPr lang="en-US" altLang="en-US" sz="2000">
                  <a:sym typeface="Wingdings" pitchFamily="2" charset="2"/>
                </a:rPr>
              </a:br>
              <a:r>
                <a:rPr lang="en-US" altLang="en-US" sz="2000">
                  <a:sym typeface="Wingdings" pitchFamily="2" charset="2"/>
                </a:rPr>
                <a:t>organelles in place</a:t>
              </a:r>
            </a:p>
          </p:txBody>
        </p:sp>
      </p:grpSp>
      <p:grpSp>
        <p:nvGrpSpPr>
          <p:cNvPr id="714769" name="Group 17"/>
          <p:cNvGrpSpPr>
            <a:grpSpLocks/>
          </p:cNvGrpSpPr>
          <p:nvPr/>
        </p:nvGrpSpPr>
        <p:grpSpPr bwMode="auto">
          <a:xfrm>
            <a:off x="76200" y="1400175"/>
            <a:ext cx="3581400" cy="1820863"/>
            <a:chOff x="48" y="882"/>
            <a:chExt cx="2256" cy="1147"/>
          </a:xfrm>
        </p:grpSpPr>
        <p:sp>
          <p:nvSpPr>
            <p:cNvPr id="15367" name="Line 9"/>
            <p:cNvSpPr>
              <a:spLocks noChangeShapeType="1"/>
            </p:cNvSpPr>
            <p:nvPr/>
          </p:nvSpPr>
          <p:spPr bwMode="auto">
            <a:xfrm flipH="1">
              <a:off x="1776" y="1356"/>
              <a:ext cx="528" cy="68"/>
            </a:xfrm>
            <a:prstGeom prst="line">
              <a:avLst/>
            </a:prstGeom>
            <a:noFill/>
            <a:ln w="5715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68" name="Line 11"/>
            <p:cNvSpPr>
              <a:spLocks noChangeShapeType="1"/>
            </p:cNvSpPr>
            <p:nvPr/>
          </p:nvSpPr>
          <p:spPr bwMode="auto">
            <a:xfrm flipH="1" flipV="1">
              <a:off x="1809" y="1378"/>
              <a:ext cx="62" cy="651"/>
            </a:xfrm>
            <a:prstGeom prst="line">
              <a:avLst/>
            </a:prstGeom>
            <a:noFill/>
            <a:ln w="5715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69" name="Text Box 10"/>
            <p:cNvSpPr txBox="1">
              <a:spLocks noChangeArrowheads="1"/>
            </p:cNvSpPr>
            <p:nvPr/>
          </p:nvSpPr>
          <p:spPr bwMode="auto">
            <a:xfrm>
              <a:off x="48" y="882"/>
              <a:ext cx="1790" cy="591"/>
            </a:xfrm>
            <a:prstGeom prst="rect">
              <a:avLst/>
            </a:prstGeom>
            <a:solidFill>
              <a:schemeClr val="bg2"/>
            </a:solidFill>
            <a:ln w="38100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91440" rIns="0">
              <a:spAutoFit/>
            </a:bodyPr>
            <a:lstStyle>
              <a:lvl1pPr marL="119063" indent="-119063" algn="l">
                <a:spcBef>
                  <a:spcPct val="20000"/>
                </a:spcBef>
                <a:buClr>
                  <a:srgbClr val="0F116A"/>
                </a:buClr>
                <a:buSzPct val="120000"/>
                <a:buFont typeface="Wingdings" pitchFamily="2" charset="2"/>
                <a:buChar char="§"/>
                <a:tabLst>
                  <a:tab pos="225425" algn="l"/>
                </a:tabLst>
                <a:defRPr sz="3000" b="1">
                  <a:solidFill>
                    <a:srgbClr val="0F116A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itchFamily="2" charset="2"/>
                <a:buChar char="u"/>
                <a:tabLst>
                  <a:tab pos="225425" algn="l"/>
                </a:tabLst>
                <a:defRPr sz="2800" b="1">
                  <a:solidFill>
                    <a:schemeClr val="tx1"/>
                  </a:solidFill>
                  <a:latin typeface="Arial" charset="0"/>
                </a:defRPr>
              </a:lvl2pPr>
              <a:lvl3pPr marL="1085850" indent="-228600" algn="l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itchFamily="2" charset="2"/>
                <a:buChar char="§"/>
                <a:tabLst>
                  <a:tab pos="225425" algn="l"/>
                </a:tabLst>
                <a:defRPr sz="2400" b="1">
                  <a:solidFill>
                    <a:srgbClr val="0F116A"/>
                  </a:solidFill>
                  <a:latin typeface="Arial" charset="0"/>
                </a:defRPr>
              </a:lvl3pPr>
              <a:lvl4pPr marL="1428750" indent="-228600" algn="l">
                <a:spcBef>
                  <a:spcPct val="20000"/>
                </a:spcBef>
                <a:buClr>
                  <a:schemeClr val="tx1"/>
                </a:buClr>
                <a:buSzPct val="110000"/>
                <a:buFont typeface="Wingdings" pitchFamily="2" charset="2"/>
                <a:buChar char="w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4pPr>
              <a:lvl5pPr marL="1771650" indent="-228600" algn="l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5pPr>
              <a:lvl6pPr marL="22288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6pPr>
              <a:lvl7pPr marL="26860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7pPr>
              <a:lvl8pPr marL="31432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8pPr>
              <a:lvl9pPr marL="36004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9pPr>
            </a:lstStyle>
            <a:p>
              <a:pPr>
                <a:lnSpc>
                  <a:spcPct val="5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 u="sng">
                  <a:solidFill>
                    <a:srgbClr val="CC0000"/>
                  </a:solidFill>
                </a:rPr>
                <a:t>vacuole &amp; vesicles</a:t>
              </a:r>
              <a:endParaRPr lang="en-US" altLang="en-US" sz="2000" u="sng"/>
            </a:p>
            <a:p>
              <a:pPr>
                <a:lnSpc>
                  <a:spcPct val="5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>
                  <a:sym typeface="Wingdings" pitchFamily="2" charset="2"/>
                </a:rPr>
                <a:t>transport inside cells</a:t>
              </a:r>
              <a:endParaRPr lang="en-US" altLang="en-US" sz="2000"/>
            </a:p>
            <a:p>
              <a:pPr>
                <a:lnSpc>
                  <a:spcPct val="5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>
                  <a:sym typeface="Wingdings" pitchFamily="2" charset="2"/>
                </a:rPr>
                <a:t>storage</a:t>
              </a:r>
              <a:endParaRPr lang="en-US" altLang="en-US" sz="20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147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47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47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4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4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07-14-LysoFormation-N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5" t="37138" r="10683" b="3593"/>
          <a:stretch>
            <a:fillRect/>
          </a:stretch>
        </p:blipFill>
        <p:spPr bwMode="auto">
          <a:xfrm>
            <a:off x="0" y="2219325"/>
            <a:ext cx="6999288" cy="463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685800"/>
            <a:ext cx="6477000" cy="762000"/>
          </a:xfrm>
        </p:spPr>
        <p:txBody>
          <a:bodyPr/>
          <a:lstStyle/>
          <a:p>
            <a:pPr eaLnBrk="1" hangingPunct="1"/>
            <a:r>
              <a:rPr lang="en-US" altLang="en-US" smtClean="0"/>
              <a:t>Lysosomes</a:t>
            </a:r>
          </a:p>
        </p:txBody>
      </p:sp>
      <p:sp>
        <p:nvSpPr>
          <p:cNvPr id="717829" name="AutoShape 5"/>
          <p:cNvSpPr>
            <a:spLocks noChangeArrowheads="1"/>
          </p:cNvSpPr>
          <p:nvPr/>
        </p:nvSpPr>
        <p:spPr bwMode="auto">
          <a:xfrm>
            <a:off x="96838" y="4581525"/>
            <a:ext cx="1693862" cy="809625"/>
          </a:xfrm>
          <a:prstGeom prst="roundRect">
            <a:avLst>
              <a:gd name="adj" fmla="val 16667"/>
            </a:avLst>
          </a:prstGeom>
          <a:solidFill>
            <a:srgbClr val="FFEA1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tIns="0" rIns="4572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altLang="en-US" b="1">
                <a:solidFill>
                  <a:srgbClr val="000000"/>
                </a:solidFill>
              </a:rPr>
              <a:t>small food</a:t>
            </a:r>
            <a:br>
              <a:rPr lang="en-US" altLang="en-US" b="1">
                <a:solidFill>
                  <a:srgbClr val="000000"/>
                </a:solidFill>
              </a:rPr>
            </a:br>
            <a:r>
              <a:rPr lang="en-US" altLang="en-US" b="1">
                <a:solidFill>
                  <a:srgbClr val="000000"/>
                </a:solidFill>
              </a:rPr>
              <a:t>particle</a:t>
            </a:r>
          </a:p>
        </p:txBody>
      </p:sp>
      <p:sp>
        <p:nvSpPr>
          <p:cNvPr id="717830" name="AutoShape 6"/>
          <p:cNvSpPr>
            <a:spLocks noChangeArrowheads="1"/>
          </p:cNvSpPr>
          <p:nvPr/>
        </p:nvSpPr>
        <p:spPr bwMode="auto">
          <a:xfrm>
            <a:off x="2233613" y="4497388"/>
            <a:ext cx="1265237" cy="406400"/>
          </a:xfrm>
          <a:prstGeom prst="roundRect">
            <a:avLst>
              <a:gd name="adj" fmla="val 16667"/>
            </a:avLst>
          </a:prstGeom>
          <a:solidFill>
            <a:srgbClr val="FFEA1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tIns="0" rIns="4572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b="1">
                <a:solidFill>
                  <a:srgbClr val="000000"/>
                </a:solidFill>
              </a:rPr>
              <a:t>vacuole</a:t>
            </a:r>
          </a:p>
        </p:txBody>
      </p:sp>
      <p:sp>
        <p:nvSpPr>
          <p:cNvPr id="717831" name="AutoShape 7"/>
          <p:cNvSpPr>
            <a:spLocks noChangeArrowheads="1"/>
          </p:cNvSpPr>
          <p:nvPr/>
        </p:nvSpPr>
        <p:spPr bwMode="auto">
          <a:xfrm>
            <a:off x="2317750" y="5678488"/>
            <a:ext cx="2228850" cy="406400"/>
          </a:xfrm>
          <a:prstGeom prst="roundRect">
            <a:avLst>
              <a:gd name="adj" fmla="val 16667"/>
            </a:avLst>
          </a:prstGeom>
          <a:solidFill>
            <a:srgbClr val="FFEA1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tIns="0" rIns="4572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b="1">
                <a:solidFill>
                  <a:srgbClr val="000000"/>
                </a:solidFill>
              </a:rPr>
              <a:t>digesting food</a:t>
            </a:r>
          </a:p>
        </p:txBody>
      </p:sp>
      <p:sp>
        <p:nvSpPr>
          <p:cNvPr id="717832" name="AutoShape 8"/>
          <p:cNvSpPr>
            <a:spLocks noChangeArrowheads="1"/>
          </p:cNvSpPr>
          <p:nvPr/>
        </p:nvSpPr>
        <p:spPr bwMode="auto">
          <a:xfrm>
            <a:off x="3360738" y="3255963"/>
            <a:ext cx="1706562" cy="406400"/>
          </a:xfrm>
          <a:prstGeom prst="roundRect">
            <a:avLst>
              <a:gd name="adj" fmla="val 16667"/>
            </a:avLst>
          </a:prstGeom>
          <a:solidFill>
            <a:srgbClr val="FFEA1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tIns="0" rIns="4572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b="1">
                <a:solidFill>
                  <a:srgbClr val="000000"/>
                </a:solidFill>
              </a:rPr>
              <a:t>lysosomes</a:t>
            </a:r>
          </a:p>
        </p:txBody>
      </p:sp>
      <p:sp>
        <p:nvSpPr>
          <p:cNvPr id="717834" name="Rectangle 10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5280025" y="447675"/>
            <a:ext cx="3860800" cy="3175000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buClrTx/>
            </a:pPr>
            <a:r>
              <a:rPr lang="en-US" altLang="en-US" sz="2400" u="sng" smtClean="0"/>
              <a:t>Function</a:t>
            </a:r>
            <a:endParaRPr lang="en-US" altLang="en-US" sz="2400" smtClean="0"/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u="sng" smtClean="0">
                <a:solidFill>
                  <a:srgbClr val="CC0000"/>
                </a:solidFill>
              </a:rPr>
              <a:t>digest food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 smtClean="0"/>
              <a:t>used to make energy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u="sng" smtClean="0">
                <a:solidFill>
                  <a:srgbClr val="CC0000"/>
                </a:solidFill>
              </a:rPr>
              <a:t>clean up &amp; recycle</a:t>
            </a:r>
            <a:endParaRPr lang="en-US" altLang="en-US" sz="2400" smtClean="0"/>
          </a:p>
          <a:p>
            <a:pPr lvl="2" eaLnBrk="1" hangingPunct="1">
              <a:lnSpc>
                <a:spcPct val="90000"/>
              </a:lnSpc>
            </a:pPr>
            <a:r>
              <a:rPr lang="en-US" altLang="en-US" sz="2000" smtClean="0"/>
              <a:t>digest broken organelles</a:t>
            </a:r>
          </a:p>
          <a:p>
            <a:pPr eaLnBrk="1" hangingPunct="1">
              <a:lnSpc>
                <a:spcPct val="90000"/>
              </a:lnSpc>
              <a:buClrTx/>
            </a:pPr>
            <a:r>
              <a:rPr lang="en-US" altLang="en-US" sz="2400" u="sng" smtClean="0"/>
              <a:t>Structure</a:t>
            </a:r>
            <a:endParaRPr lang="en-US" altLang="en-US" sz="2400" smtClean="0"/>
          </a:p>
          <a:p>
            <a:pPr lvl="1" eaLnBrk="1" hangingPunct="1">
              <a:lnSpc>
                <a:spcPct val="90000"/>
              </a:lnSpc>
              <a:buClrTx/>
            </a:pPr>
            <a:r>
              <a:rPr lang="en-US" altLang="en-US" sz="2400" smtClean="0"/>
              <a:t>membrane sac of digestive enzymes</a:t>
            </a:r>
            <a:endParaRPr lang="en-US" altLang="en-US" sz="2000" smtClean="0"/>
          </a:p>
        </p:txBody>
      </p:sp>
      <p:sp>
        <p:nvSpPr>
          <p:cNvPr id="717835" name="AutoShape 11"/>
          <p:cNvSpPr>
            <a:spLocks noChangeArrowheads="1"/>
          </p:cNvSpPr>
          <p:nvPr/>
        </p:nvSpPr>
        <p:spPr bwMode="auto">
          <a:xfrm>
            <a:off x="6294438" y="4029075"/>
            <a:ext cx="2611437" cy="647700"/>
          </a:xfrm>
          <a:prstGeom prst="roundRect">
            <a:avLst>
              <a:gd name="adj" fmla="val 16667"/>
            </a:avLst>
          </a:prstGeom>
          <a:solidFill>
            <a:srgbClr val="FFEA1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tIns="0" rIns="4572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lnSpc>
                <a:spcPct val="80000"/>
              </a:lnSpc>
            </a:pPr>
            <a:r>
              <a:rPr lang="en-US" altLang="en-US" b="1">
                <a:solidFill>
                  <a:srgbClr val="000000"/>
                </a:solidFill>
              </a:rPr>
              <a:t>digesting broken</a:t>
            </a:r>
            <a:br>
              <a:rPr lang="en-US" altLang="en-US" b="1">
                <a:solidFill>
                  <a:srgbClr val="000000"/>
                </a:solidFill>
              </a:rPr>
            </a:br>
            <a:r>
              <a:rPr lang="en-US" altLang="en-US" b="1">
                <a:solidFill>
                  <a:srgbClr val="000000"/>
                </a:solidFill>
              </a:rPr>
              <a:t>organelles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8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8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8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8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8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8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8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8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78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78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178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178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178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178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178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829" grpId="0" animBg="1" autoUpdateAnimBg="0"/>
      <p:bldP spid="717830" grpId="0" animBg="1" autoUpdateAnimBg="0"/>
      <p:bldP spid="717831" grpId="0" animBg="1" autoUpdateAnimBg="0"/>
      <p:bldP spid="717832" grpId="0" animBg="1" autoUpdateAnimBg="0"/>
      <p:bldP spid="717834" grpId="0" build="p" autoUpdateAnimBg="0"/>
      <p:bldP spid="717835" grpId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 Job for Lysosomes</a:t>
            </a: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95400"/>
            <a:ext cx="4191000" cy="404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728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3205163"/>
            <a:ext cx="4724400" cy="3579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37285" name="Rectangle 5"/>
          <p:cNvSpPr>
            <a:spLocks noChangeArrowheads="1"/>
          </p:cNvSpPr>
          <p:nvPr/>
        </p:nvSpPr>
        <p:spPr bwMode="auto">
          <a:xfrm>
            <a:off x="7666038" y="3222625"/>
            <a:ext cx="1450975" cy="396875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altLang="en-US" sz="2600" b="1">
                <a:solidFill>
                  <a:schemeClr val="bg1"/>
                </a:solidFill>
              </a:rPr>
              <a:t>15 weeks</a:t>
            </a:r>
            <a:endParaRPr lang="en-US" altLang="en-US" sz="3000" b="1">
              <a:solidFill>
                <a:schemeClr val="bg1"/>
              </a:solidFill>
            </a:endParaRPr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277813" y="1408113"/>
            <a:ext cx="145097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altLang="en-US" sz="2600" b="1">
                <a:solidFill>
                  <a:schemeClr val="bg1"/>
                </a:solidFill>
              </a:rPr>
              <a:t>6 weeks</a:t>
            </a:r>
            <a:endParaRPr lang="en-US" altLang="en-US" sz="3000" b="1">
              <a:solidFill>
                <a:schemeClr val="bg1"/>
              </a:solidFill>
            </a:endParaRPr>
          </a:p>
        </p:txBody>
      </p:sp>
      <p:grpSp>
        <p:nvGrpSpPr>
          <p:cNvPr id="737287" name="Group 7"/>
          <p:cNvGrpSpPr>
            <a:grpSpLocks/>
          </p:cNvGrpSpPr>
          <p:nvPr/>
        </p:nvGrpSpPr>
        <p:grpSpPr bwMode="auto">
          <a:xfrm>
            <a:off x="4413250" y="366713"/>
            <a:ext cx="4730750" cy="2632075"/>
            <a:chOff x="2788" y="231"/>
            <a:chExt cx="2980" cy="1658"/>
          </a:xfrm>
        </p:grpSpPr>
        <p:pic>
          <p:nvPicPr>
            <p:cNvPr id="17419" name="Picture 8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750"/>
            <a:stretch>
              <a:fillRect/>
            </a:stretch>
          </p:blipFill>
          <p:spPr bwMode="auto">
            <a:xfrm>
              <a:off x="3848" y="430"/>
              <a:ext cx="1920" cy="14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420" name="Picture 9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99"/>
            <a:stretch>
              <a:fillRect/>
            </a:stretch>
          </p:blipFill>
          <p:spPr bwMode="auto">
            <a:xfrm>
              <a:off x="2788" y="989"/>
              <a:ext cx="1088" cy="90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21" name="Rectangle 10"/>
            <p:cNvSpPr>
              <a:spLocks noChangeArrowheads="1"/>
            </p:cNvSpPr>
            <p:nvPr/>
          </p:nvSpPr>
          <p:spPr bwMode="auto">
            <a:xfrm>
              <a:off x="4495" y="231"/>
              <a:ext cx="11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 sz="2800" b="1">
                <a:solidFill>
                  <a:srgbClr val="0F116A"/>
                </a:solidFill>
              </a:endParaRPr>
            </a:p>
          </p:txBody>
        </p:sp>
      </p:grpSp>
      <p:grpSp>
        <p:nvGrpSpPr>
          <p:cNvPr id="737291" name="Group 11"/>
          <p:cNvGrpSpPr>
            <a:grpSpLocks/>
          </p:cNvGrpSpPr>
          <p:nvPr/>
        </p:nvGrpSpPr>
        <p:grpSpPr bwMode="auto">
          <a:xfrm>
            <a:off x="63500" y="4751388"/>
            <a:ext cx="4205288" cy="2043112"/>
            <a:chOff x="40" y="2993"/>
            <a:chExt cx="2649" cy="1287"/>
          </a:xfrm>
        </p:grpSpPr>
        <p:pic>
          <p:nvPicPr>
            <p:cNvPr id="17417" name="Picture 1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618" y="3209"/>
              <a:ext cx="1287" cy="8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418" name="Picture 13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146"/>
            <a:stretch>
              <a:fillRect/>
            </a:stretch>
          </p:blipFill>
          <p:spPr bwMode="auto">
            <a:xfrm>
              <a:off x="40" y="3309"/>
              <a:ext cx="1747" cy="963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372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372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Qua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372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Qua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28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AnimalCellforPP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8" t="29411" r="17273" b="16470"/>
          <a:stretch>
            <a:fillRect/>
          </a:stretch>
        </p:blipFill>
        <p:spPr bwMode="auto">
          <a:xfrm>
            <a:off x="1004888" y="1712913"/>
            <a:ext cx="7137400" cy="420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0660" name="Picture 4" descr="AnimalCell-lysosom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8" t="29411" r="17273" b="16470"/>
          <a:stretch>
            <a:fillRect/>
          </a:stretch>
        </p:blipFill>
        <p:spPr bwMode="auto">
          <a:xfrm>
            <a:off x="1008063" y="1712913"/>
            <a:ext cx="7134225" cy="420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0672" name="Group 16"/>
          <p:cNvGrpSpPr>
            <a:grpSpLocks/>
          </p:cNvGrpSpPr>
          <p:nvPr/>
        </p:nvGrpSpPr>
        <p:grpSpPr bwMode="auto">
          <a:xfrm>
            <a:off x="4005263" y="393700"/>
            <a:ext cx="3119437" cy="1622425"/>
            <a:chOff x="2523" y="248"/>
            <a:chExt cx="1965" cy="1022"/>
          </a:xfrm>
        </p:grpSpPr>
        <p:sp>
          <p:nvSpPr>
            <p:cNvPr id="18447" name="Line 14"/>
            <p:cNvSpPr>
              <a:spLocks noChangeShapeType="1"/>
            </p:cNvSpPr>
            <p:nvPr/>
          </p:nvSpPr>
          <p:spPr bwMode="auto">
            <a:xfrm flipV="1">
              <a:off x="3062" y="678"/>
              <a:ext cx="905" cy="592"/>
            </a:xfrm>
            <a:prstGeom prst="line">
              <a:avLst/>
            </a:prstGeom>
            <a:noFill/>
            <a:ln w="5715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8" name="Text Box 15"/>
            <p:cNvSpPr txBox="1">
              <a:spLocks noChangeArrowheads="1"/>
            </p:cNvSpPr>
            <p:nvPr/>
          </p:nvSpPr>
          <p:spPr bwMode="auto">
            <a:xfrm>
              <a:off x="2523" y="248"/>
              <a:ext cx="1965" cy="783"/>
            </a:xfrm>
            <a:prstGeom prst="rect">
              <a:avLst/>
            </a:prstGeom>
            <a:solidFill>
              <a:schemeClr val="bg2"/>
            </a:solidFill>
            <a:ln w="38100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91440">
              <a:spAutoFit/>
            </a:bodyPr>
            <a:lstStyle>
              <a:lvl1pPr marL="119063" indent="-119063" algn="l">
                <a:spcBef>
                  <a:spcPct val="20000"/>
                </a:spcBef>
                <a:buClr>
                  <a:srgbClr val="0F116A"/>
                </a:buClr>
                <a:buSzPct val="120000"/>
                <a:buFont typeface="Wingdings" pitchFamily="2" charset="2"/>
                <a:buChar char="§"/>
                <a:tabLst>
                  <a:tab pos="225425" algn="l"/>
                </a:tabLst>
                <a:defRPr sz="3000" b="1">
                  <a:solidFill>
                    <a:srgbClr val="0F116A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itchFamily="2" charset="2"/>
                <a:buChar char="u"/>
                <a:tabLst>
                  <a:tab pos="225425" algn="l"/>
                </a:tabLst>
                <a:defRPr sz="2800" b="1">
                  <a:solidFill>
                    <a:schemeClr val="tx1"/>
                  </a:solidFill>
                  <a:latin typeface="Arial" charset="0"/>
                </a:defRPr>
              </a:lvl2pPr>
              <a:lvl3pPr marL="1085850" indent="-228600" algn="l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itchFamily="2" charset="2"/>
                <a:buChar char="§"/>
                <a:tabLst>
                  <a:tab pos="225425" algn="l"/>
                </a:tabLst>
                <a:defRPr sz="2400" b="1">
                  <a:solidFill>
                    <a:srgbClr val="0F116A"/>
                  </a:solidFill>
                  <a:latin typeface="Arial" charset="0"/>
                </a:defRPr>
              </a:lvl3pPr>
              <a:lvl4pPr marL="1428750" indent="-228600" algn="l">
                <a:spcBef>
                  <a:spcPct val="20000"/>
                </a:spcBef>
                <a:buClr>
                  <a:schemeClr val="tx1"/>
                </a:buClr>
                <a:buSzPct val="110000"/>
                <a:buFont typeface="Wingdings" pitchFamily="2" charset="2"/>
                <a:buChar char="w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4pPr>
              <a:lvl5pPr marL="1771650" indent="-228600" algn="l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5pPr>
              <a:lvl6pPr marL="22288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6pPr>
              <a:lvl7pPr marL="26860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7pPr>
              <a:lvl8pPr marL="31432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8pPr>
              <a:lvl9pPr marL="36004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9pPr>
            </a:lstStyle>
            <a:p>
              <a:pPr>
                <a:lnSpc>
                  <a:spcPct val="5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 u="sng">
                  <a:solidFill>
                    <a:srgbClr val="CC0000"/>
                  </a:solidFill>
                </a:rPr>
                <a:t>lysosome</a:t>
              </a:r>
              <a:endParaRPr lang="en-US" altLang="en-US" sz="2000" u="sng"/>
            </a:p>
            <a:p>
              <a:pPr>
                <a:lnSpc>
                  <a:spcPct val="5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>
                  <a:sym typeface="Wingdings" pitchFamily="2" charset="2"/>
                </a:rPr>
                <a:t>food digestion</a:t>
              </a:r>
              <a:endParaRPr lang="en-US" altLang="en-US" sz="2000"/>
            </a:p>
            <a:p>
              <a:pPr>
                <a:lnSpc>
                  <a:spcPct val="5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>
                  <a:sym typeface="Wingdings" pitchFamily="2" charset="2"/>
                </a:rPr>
                <a:t>garbage disposal &amp;</a:t>
              </a:r>
              <a:br>
                <a:rPr lang="en-US" altLang="en-US" sz="2000">
                  <a:sym typeface="Wingdings" pitchFamily="2" charset="2"/>
                </a:rPr>
              </a:br>
              <a:r>
                <a:rPr lang="en-US" altLang="en-US" sz="2000">
                  <a:sym typeface="Wingdings" pitchFamily="2" charset="2"/>
                </a:rPr>
                <a:t/>
              </a:r>
              <a:br>
                <a:rPr lang="en-US" altLang="en-US" sz="2000">
                  <a:sym typeface="Wingdings" pitchFamily="2" charset="2"/>
                </a:rPr>
              </a:br>
              <a:r>
                <a:rPr lang="en-US" altLang="en-US" sz="2000">
                  <a:sym typeface="Wingdings" pitchFamily="2" charset="2"/>
                </a:rPr>
                <a:t>recycling</a:t>
              </a:r>
            </a:p>
          </p:txBody>
        </p:sp>
      </p:grpSp>
      <p:grpSp>
        <p:nvGrpSpPr>
          <p:cNvPr id="18437" name="Group 17"/>
          <p:cNvGrpSpPr>
            <a:grpSpLocks/>
          </p:cNvGrpSpPr>
          <p:nvPr/>
        </p:nvGrpSpPr>
        <p:grpSpPr bwMode="auto">
          <a:xfrm>
            <a:off x="88900" y="5197475"/>
            <a:ext cx="3673475" cy="1547813"/>
            <a:chOff x="56" y="3274"/>
            <a:chExt cx="2314" cy="975"/>
          </a:xfrm>
        </p:grpSpPr>
        <p:sp>
          <p:nvSpPr>
            <p:cNvPr id="18445" name="Line 18"/>
            <p:cNvSpPr>
              <a:spLocks noChangeShapeType="1"/>
            </p:cNvSpPr>
            <p:nvPr/>
          </p:nvSpPr>
          <p:spPr bwMode="auto">
            <a:xfrm flipH="1">
              <a:off x="1590" y="3345"/>
              <a:ext cx="780" cy="233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6" name="Text Box 19"/>
            <p:cNvSpPr txBox="1">
              <a:spLocks noChangeArrowheads="1"/>
            </p:cNvSpPr>
            <p:nvPr/>
          </p:nvSpPr>
          <p:spPr bwMode="auto">
            <a:xfrm>
              <a:off x="56" y="3274"/>
              <a:ext cx="1780" cy="975"/>
            </a:xfrm>
            <a:prstGeom prst="rect">
              <a:avLst/>
            </a:prstGeom>
            <a:solidFill>
              <a:schemeClr val="bg2"/>
            </a:solidFill>
            <a:ln w="3810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91440">
              <a:spAutoFit/>
            </a:bodyPr>
            <a:lstStyle>
              <a:lvl1pPr marL="119063" indent="-119063" algn="l">
                <a:spcBef>
                  <a:spcPct val="20000"/>
                </a:spcBef>
                <a:buClr>
                  <a:srgbClr val="0F116A"/>
                </a:buClr>
                <a:buSzPct val="120000"/>
                <a:buFont typeface="Wingdings" pitchFamily="2" charset="2"/>
                <a:buChar char="§"/>
                <a:tabLst>
                  <a:tab pos="225425" algn="l"/>
                </a:tabLst>
                <a:defRPr sz="3000" b="1">
                  <a:solidFill>
                    <a:srgbClr val="0F116A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itchFamily="2" charset="2"/>
                <a:buChar char="u"/>
                <a:tabLst>
                  <a:tab pos="225425" algn="l"/>
                </a:tabLst>
                <a:defRPr sz="2800" b="1">
                  <a:solidFill>
                    <a:schemeClr val="tx1"/>
                  </a:solidFill>
                  <a:latin typeface="Arial" charset="0"/>
                </a:defRPr>
              </a:lvl2pPr>
              <a:lvl3pPr marL="1085850" indent="-228600" algn="l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itchFamily="2" charset="2"/>
                <a:buChar char="§"/>
                <a:tabLst>
                  <a:tab pos="225425" algn="l"/>
                </a:tabLst>
                <a:defRPr sz="2400" b="1">
                  <a:solidFill>
                    <a:srgbClr val="0F116A"/>
                  </a:solidFill>
                  <a:latin typeface="Arial" charset="0"/>
                </a:defRPr>
              </a:lvl3pPr>
              <a:lvl4pPr marL="1428750" indent="-228600" algn="l">
                <a:spcBef>
                  <a:spcPct val="20000"/>
                </a:spcBef>
                <a:buClr>
                  <a:schemeClr val="tx1"/>
                </a:buClr>
                <a:buSzPct val="110000"/>
                <a:buFont typeface="Wingdings" pitchFamily="2" charset="2"/>
                <a:buChar char="w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4pPr>
              <a:lvl5pPr marL="1771650" indent="-228600" algn="l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5pPr>
              <a:lvl6pPr marL="22288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6pPr>
              <a:lvl7pPr marL="26860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7pPr>
              <a:lvl8pPr marL="31432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8pPr>
              <a:lvl9pPr marL="36004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9pPr>
            </a:lstStyle>
            <a:p>
              <a:pPr>
                <a:lnSpc>
                  <a:spcPct val="5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 u="sng">
                  <a:solidFill>
                    <a:srgbClr val="CC0000"/>
                  </a:solidFill>
                </a:rPr>
                <a:t>cell membrane</a:t>
              </a:r>
              <a:endParaRPr lang="en-US" altLang="en-US" sz="2000" u="sng"/>
            </a:p>
            <a:p>
              <a:pPr>
                <a:lnSpc>
                  <a:spcPct val="5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>
                  <a:sym typeface="Wingdings" pitchFamily="2" charset="2"/>
                </a:rPr>
                <a:t>cell boundary</a:t>
              </a:r>
              <a:endParaRPr lang="en-US" altLang="en-US" sz="2000"/>
            </a:p>
            <a:p>
              <a:pPr>
                <a:lnSpc>
                  <a:spcPct val="5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>
                  <a:sym typeface="Wingdings" pitchFamily="2" charset="2"/>
                </a:rPr>
                <a:t>controls movement</a:t>
              </a:r>
              <a:br>
                <a:rPr lang="en-US" altLang="en-US" sz="2000">
                  <a:sym typeface="Wingdings" pitchFamily="2" charset="2"/>
                </a:rPr>
              </a:br>
              <a:r>
                <a:rPr lang="en-US" altLang="en-US" sz="2000">
                  <a:sym typeface="Wingdings" pitchFamily="2" charset="2"/>
                </a:rPr>
                <a:t/>
              </a:r>
              <a:br>
                <a:rPr lang="en-US" altLang="en-US" sz="2000">
                  <a:sym typeface="Wingdings" pitchFamily="2" charset="2"/>
                </a:rPr>
              </a:br>
              <a:r>
                <a:rPr lang="en-US" altLang="en-US" sz="2000">
                  <a:sym typeface="Wingdings" pitchFamily="2" charset="2"/>
                </a:rPr>
                <a:t>of materials in &amp; out</a:t>
              </a:r>
              <a:endParaRPr lang="en-US" altLang="en-US" sz="2000"/>
            </a:p>
            <a:p>
              <a:pPr>
                <a:lnSpc>
                  <a:spcPct val="5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>
                  <a:sym typeface="Wingdings" pitchFamily="2" charset="2"/>
                </a:rPr>
                <a:t></a:t>
              </a:r>
              <a:r>
                <a:rPr lang="en-US" altLang="en-US" sz="2000"/>
                <a:t>recognizes signals</a:t>
              </a:r>
            </a:p>
          </p:txBody>
        </p:sp>
      </p:grpSp>
      <p:grpSp>
        <p:nvGrpSpPr>
          <p:cNvPr id="18438" name="Group 20"/>
          <p:cNvGrpSpPr>
            <a:grpSpLocks/>
          </p:cNvGrpSpPr>
          <p:nvPr/>
        </p:nvGrpSpPr>
        <p:grpSpPr bwMode="auto">
          <a:xfrm>
            <a:off x="57150" y="76200"/>
            <a:ext cx="3548063" cy="1912938"/>
            <a:chOff x="36" y="48"/>
            <a:chExt cx="2235" cy="1289"/>
          </a:xfrm>
        </p:grpSpPr>
        <p:sp>
          <p:nvSpPr>
            <p:cNvPr id="18443" name="Line 21"/>
            <p:cNvSpPr>
              <a:spLocks noChangeShapeType="1"/>
            </p:cNvSpPr>
            <p:nvPr/>
          </p:nvSpPr>
          <p:spPr bwMode="auto">
            <a:xfrm flipH="1" flipV="1">
              <a:off x="1962" y="352"/>
              <a:ext cx="130" cy="985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4" name="Text Box 22"/>
            <p:cNvSpPr txBox="1">
              <a:spLocks noChangeArrowheads="1"/>
            </p:cNvSpPr>
            <p:nvPr/>
          </p:nvSpPr>
          <p:spPr bwMode="auto">
            <a:xfrm>
              <a:off x="36" y="48"/>
              <a:ext cx="2235" cy="632"/>
            </a:xfrm>
            <a:prstGeom prst="rect">
              <a:avLst/>
            </a:prstGeom>
            <a:solidFill>
              <a:schemeClr val="bg2"/>
            </a:solidFill>
            <a:ln w="3810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91440">
              <a:spAutoFit/>
            </a:bodyPr>
            <a:lstStyle>
              <a:lvl1pPr marL="119063" indent="-119063" algn="l">
                <a:spcBef>
                  <a:spcPct val="20000"/>
                </a:spcBef>
                <a:buClr>
                  <a:srgbClr val="0F116A"/>
                </a:buClr>
                <a:buSzPct val="120000"/>
                <a:buFont typeface="Wingdings" pitchFamily="2" charset="2"/>
                <a:buChar char="§"/>
                <a:tabLst>
                  <a:tab pos="225425" algn="l"/>
                </a:tabLst>
                <a:defRPr sz="3000" b="1">
                  <a:solidFill>
                    <a:srgbClr val="0F116A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itchFamily="2" charset="2"/>
                <a:buChar char="u"/>
                <a:tabLst>
                  <a:tab pos="225425" algn="l"/>
                </a:tabLst>
                <a:defRPr sz="2800" b="1">
                  <a:solidFill>
                    <a:schemeClr val="tx1"/>
                  </a:solidFill>
                  <a:latin typeface="Arial" charset="0"/>
                </a:defRPr>
              </a:lvl2pPr>
              <a:lvl3pPr marL="1085850" indent="-228600" algn="l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itchFamily="2" charset="2"/>
                <a:buChar char="§"/>
                <a:tabLst>
                  <a:tab pos="225425" algn="l"/>
                </a:tabLst>
                <a:defRPr sz="2400" b="1">
                  <a:solidFill>
                    <a:srgbClr val="0F116A"/>
                  </a:solidFill>
                  <a:latin typeface="Arial" charset="0"/>
                </a:defRPr>
              </a:lvl3pPr>
              <a:lvl4pPr marL="1428750" indent="-228600" algn="l">
                <a:spcBef>
                  <a:spcPct val="20000"/>
                </a:spcBef>
                <a:buClr>
                  <a:schemeClr val="tx1"/>
                </a:buClr>
                <a:buSzPct val="110000"/>
                <a:buFont typeface="Wingdings" pitchFamily="2" charset="2"/>
                <a:buChar char="w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4pPr>
              <a:lvl5pPr marL="1771650" indent="-228600" algn="l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5pPr>
              <a:lvl6pPr marL="22288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6pPr>
              <a:lvl7pPr marL="26860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7pPr>
              <a:lvl8pPr marL="31432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8pPr>
              <a:lvl9pPr marL="36004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9pPr>
            </a:lstStyle>
            <a:p>
              <a:pPr>
                <a:lnSpc>
                  <a:spcPct val="5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 u="sng">
                  <a:solidFill>
                    <a:srgbClr val="CC0000"/>
                  </a:solidFill>
                </a:rPr>
                <a:t>cytoplasm</a:t>
              </a:r>
              <a:endParaRPr lang="en-US" altLang="en-US" sz="2000" u="sng"/>
            </a:p>
            <a:p>
              <a:pPr>
                <a:lnSpc>
                  <a:spcPct val="5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>
                  <a:sym typeface="Wingdings" pitchFamily="2" charset="2"/>
                </a:rPr>
                <a:t>jelly-like material holding </a:t>
              </a:r>
              <a:br>
                <a:rPr lang="en-US" altLang="en-US" sz="2000">
                  <a:sym typeface="Wingdings" pitchFamily="2" charset="2"/>
                </a:rPr>
              </a:br>
              <a:r>
                <a:rPr lang="en-US" altLang="en-US" sz="2000">
                  <a:sym typeface="Wingdings" pitchFamily="2" charset="2"/>
                </a:rPr>
                <a:t/>
              </a:r>
              <a:br>
                <a:rPr lang="en-US" altLang="en-US" sz="2000">
                  <a:sym typeface="Wingdings" pitchFamily="2" charset="2"/>
                </a:rPr>
              </a:br>
              <a:r>
                <a:rPr lang="en-US" altLang="en-US" sz="2000">
                  <a:sym typeface="Wingdings" pitchFamily="2" charset="2"/>
                </a:rPr>
                <a:t>organelles in place</a:t>
              </a:r>
            </a:p>
          </p:txBody>
        </p:sp>
      </p:grpSp>
      <p:grpSp>
        <p:nvGrpSpPr>
          <p:cNvPr id="18439" name="Group 23"/>
          <p:cNvGrpSpPr>
            <a:grpSpLocks/>
          </p:cNvGrpSpPr>
          <p:nvPr/>
        </p:nvGrpSpPr>
        <p:grpSpPr bwMode="auto">
          <a:xfrm>
            <a:off x="76200" y="1400175"/>
            <a:ext cx="3581400" cy="1820863"/>
            <a:chOff x="48" y="882"/>
            <a:chExt cx="2256" cy="1147"/>
          </a:xfrm>
        </p:grpSpPr>
        <p:sp>
          <p:nvSpPr>
            <p:cNvPr id="18440" name="Line 24"/>
            <p:cNvSpPr>
              <a:spLocks noChangeShapeType="1"/>
            </p:cNvSpPr>
            <p:nvPr/>
          </p:nvSpPr>
          <p:spPr bwMode="auto">
            <a:xfrm flipH="1">
              <a:off x="1776" y="1356"/>
              <a:ext cx="528" cy="68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1" name="Line 25"/>
            <p:cNvSpPr>
              <a:spLocks noChangeShapeType="1"/>
            </p:cNvSpPr>
            <p:nvPr/>
          </p:nvSpPr>
          <p:spPr bwMode="auto">
            <a:xfrm flipH="1" flipV="1">
              <a:off x="1809" y="1378"/>
              <a:ext cx="62" cy="651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2" name="Text Box 26"/>
            <p:cNvSpPr txBox="1">
              <a:spLocks noChangeArrowheads="1"/>
            </p:cNvSpPr>
            <p:nvPr/>
          </p:nvSpPr>
          <p:spPr bwMode="auto">
            <a:xfrm>
              <a:off x="48" y="882"/>
              <a:ext cx="1790" cy="591"/>
            </a:xfrm>
            <a:prstGeom prst="rect">
              <a:avLst/>
            </a:prstGeom>
            <a:solidFill>
              <a:schemeClr val="bg2"/>
            </a:solidFill>
            <a:ln w="3810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91440" rIns="0">
              <a:spAutoFit/>
            </a:bodyPr>
            <a:lstStyle>
              <a:lvl1pPr marL="119063" indent="-119063" algn="l">
                <a:spcBef>
                  <a:spcPct val="20000"/>
                </a:spcBef>
                <a:buClr>
                  <a:srgbClr val="0F116A"/>
                </a:buClr>
                <a:buSzPct val="120000"/>
                <a:buFont typeface="Wingdings" pitchFamily="2" charset="2"/>
                <a:buChar char="§"/>
                <a:tabLst>
                  <a:tab pos="225425" algn="l"/>
                </a:tabLst>
                <a:defRPr sz="3000" b="1">
                  <a:solidFill>
                    <a:srgbClr val="0F116A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itchFamily="2" charset="2"/>
                <a:buChar char="u"/>
                <a:tabLst>
                  <a:tab pos="225425" algn="l"/>
                </a:tabLst>
                <a:defRPr sz="2800" b="1">
                  <a:solidFill>
                    <a:schemeClr val="tx1"/>
                  </a:solidFill>
                  <a:latin typeface="Arial" charset="0"/>
                </a:defRPr>
              </a:lvl2pPr>
              <a:lvl3pPr marL="1085850" indent="-228600" algn="l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itchFamily="2" charset="2"/>
                <a:buChar char="§"/>
                <a:tabLst>
                  <a:tab pos="225425" algn="l"/>
                </a:tabLst>
                <a:defRPr sz="2400" b="1">
                  <a:solidFill>
                    <a:srgbClr val="0F116A"/>
                  </a:solidFill>
                  <a:latin typeface="Arial" charset="0"/>
                </a:defRPr>
              </a:lvl3pPr>
              <a:lvl4pPr marL="1428750" indent="-228600" algn="l">
                <a:spcBef>
                  <a:spcPct val="20000"/>
                </a:spcBef>
                <a:buClr>
                  <a:schemeClr val="tx1"/>
                </a:buClr>
                <a:buSzPct val="110000"/>
                <a:buFont typeface="Wingdings" pitchFamily="2" charset="2"/>
                <a:buChar char="w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4pPr>
              <a:lvl5pPr marL="1771650" indent="-228600" algn="l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5pPr>
              <a:lvl6pPr marL="22288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6pPr>
              <a:lvl7pPr marL="26860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7pPr>
              <a:lvl8pPr marL="31432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8pPr>
              <a:lvl9pPr marL="36004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9pPr>
            </a:lstStyle>
            <a:p>
              <a:pPr>
                <a:lnSpc>
                  <a:spcPct val="5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 u="sng">
                  <a:solidFill>
                    <a:srgbClr val="CC0000"/>
                  </a:solidFill>
                </a:rPr>
                <a:t>vacuole &amp; vesicles</a:t>
              </a:r>
              <a:endParaRPr lang="en-US" altLang="en-US" sz="2000" u="sng"/>
            </a:p>
            <a:p>
              <a:pPr>
                <a:lnSpc>
                  <a:spcPct val="5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>
                  <a:sym typeface="Wingdings" pitchFamily="2" charset="2"/>
                </a:rPr>
                <a:t>transport inside cells</a:t>
              </a:r>
              <a:endParaRPr lang="en-US" altLang="en-US" sz="2000"/>
            </a:p>
            <a:p>
              <a:pPr>
                <a:lnSpc>
                  <a:spcPct val="5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>
                  <a:sym typeface="Wingdings" pitchFamily="2" charset="2"/>
                </a:rPr>
                <a:t>storage</a:t>
              </a:r>
              <a:endParaRPr lang="en-US" altLang="en-US" sz="20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106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06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06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06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0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876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177800" y="1371600"/>
            <a:ext cx="8432800" cy="3109913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Function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u="sng" smtClean="0">
                <a:solidFill>
                  <a:srgbClr val="CC0000"/>
                </a:solidFill>
              </a:rPr>
              <a:t>make ATP energy from cellular respiration</a:t>
            </a:r>
            <a:endParaRPr lang="en-US" altLang="en-US" smtClean="0"/>
          </a:p>
          <a:p>
            <a:pPr lvl="2" eaLnBrk="1" hangingPunct="1">
              <a:lnSpc>
                <a:spcPct val="90000"/>
              </a:lnSpc>
            </a:pPr>
            <a:r>
              <a:rPr lang="en-US" altLang="en-US" smtClean="0"/>
              <a:t>sugar + O</a:t>
            </a:r>
            <a:r>
              <a:rPr lang="en-US" altLang="en-US" baseline="-25000" smtClean="0"/>
              <a:t>2</a:t>
            </a:r>
            <a:r>
              <a:rPr lang="en-US" altLang="en-US" smtClean="0"/>
              <a:t> </a:t>
            </a:r>
            <a:r>
              <a:rPr lang="en-US" altLang="en-US" smtClean="0">
                <a:sym typeface="Symbol" pitchFamily="48" charset="2"/>
              </a:rPr>
              <a:t> </a:t>
            </a:r>
            <a:r>
              <a:rPr lang="en-US" altLang="en-US" smtClean="0"/>
              <a:t>ATP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mtClean="0"/>
              <a:t>fuels the work of life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Structure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double membrane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>
          <a:xfrm>
            <a:off x="596900" y="6985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 smtClean="0"/>
              <a:t>Mitochondria</a:t>
            </a:r>
          </a:p>
        </p:txBody>
      </p:sp>
      <p:pic>
        <p:nvPicPr>
          <p:cNvPr id="19460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97" b="6598"/>
          <a:stretch>
            <a:fillRect/>
          </a:stretch>
        </p:blipFill>
        <p:spPr bwMode="auto">
          <a:xfrm>
            <a:off x="4038600" y="2663825"/>
            <a:ext cx="5087938" cy="375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61" name="Rectangle 6"/>
          <p:cNvSpPr>
            <a:spLocks noChangeArrowheads="1"/>
          </p:cNvSpPr>
          <p:nvPr/>
        </p:nvSpPr>
        <p:spPr bwMode="auto">
          <a:xfrm>
            <a:off x="390525" y="5246688"/>
            <a:ext cx="3225800" cy="1006475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altLang="en-US" sz="3000" b="1">
                <a:solidFill>
                  <a:schemeClr val="bg1"/>
                </a:solidFill>
              </a:rPr>
              <a:t>in </a:t>
            </a:r>
            <a:r>
              <a:rPr lang="en-US" altLang="en-US" sz="3000" b="1" u="sng">
                <a:solidFill>
                  <a:schemeClr val="bg1"/>
                </a:solidFill>
              </a:rPr>
              <a:t>both</a:t>
            </a:r>
            <a:r>
              <a:rPr lang="en-US" altLang="en-US" sz="3000" b="1">
                <a:solidFill>
                  <a:schemeClr val="bg1"/>
                </a:solidFill>
              </a:rPr>
              <a:t> animal &amp; plant cells</a:t>
            </a:r>
          </a:p>
        </p:txBody>
      </p:sp>
      <p:sp>
        <p:nvSpPr>
          <p:cNvPr id="719879" name="AutoShape 7"/>
          <p:cNvSpPr>
            <a:spLocks noChangeArrowheads="1"/>
          </p:cNvSpPr>
          <p:nvPr/>
        </p:nvSpPr>
        <p:spPr bwMode="auto">
          <a:xfrm>
            <a:off x="7119938" y="2665413"/>
            <a:ext cx="1884362" cy="1233487"/>
          </a:xfrm>
          <a:prstGeom prst="irregularSeal1">
            <a:avLst/>
          </a:prstGeom>
          <a:solidFill>
            <a:srgbClr val="CC0000"/>
          </a:solidFill>
          <a:ln w="57150">
            <a:solidFill>
              <a:srgbClr val="FF640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4000" b="1">
                <a:solidFill>
                  <a:srgbClr val="FFEA18"/>
                </a:solidFill>
                <a:ea typeface="Geneva" pitchFamily="48" charset="-128"/>
              </a:rPr>
              <a:t>ATP</a:t>
            </a:r>
            <a:endParaRPr lang="en-US" altLang="en-US" sz="4000" b="1">
              <a:solidFill>
                <a:schemeClr val="tx2"/>
              </a:solidFill>
              <a:ea typeface="Geneva" pitchFamily="4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98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98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98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98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98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98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98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98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sio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98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198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98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198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9876" grpId="0" build="p" autoUpdateAnimBg="0"/>
      <p:bldP spid="719879" grpId="0" animBg="1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AnimalCellforPP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8" t="29411" r="17273" b="16470"/>
          <a:stretch>
            <a:fillRect/>
          </a:stretch>
        </p:blipFill>
        <p:spPr bwMode="auto">
          <a:xfrm>
            <a:off x="1004888" y="1712913"/>
            <a:ext cx="7137400" cy="420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1684" name="Picture 4" descr="AnimalCell-mitochondri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8" t="29411" r="17273" b="16470"/>
          <a:stretch>
            <a:fillRect/>
          </a:stretch>
        </p:blipFill>
        <p:spPr bwMode="auto">
          <a:xfrm>
            <a:off x="1008063" y="1725613"/>
            <a:ext cx="7134225" cy="420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484" name="Group 5"/>
          <p:cNvGrpSpPr>
            <a:grpSpLocks/>
          </p:cNvGrpSpPr>
          <p:nvPr/>
        </p:nvGrpSpPr>
        <p:grpSpPr bwMode="auto">
          <a:xfrm>
            <a:off x="4005263" y="393700"/>
            <a:ext cx="3119437" cy="1622425"/>
            <a:chOff x="2523" y="248"/>
            <a:chExt cx="1965" cy="1022"/>
          </a:xfrm>
        </p:grpSpPr>
        <p:sp>
          <p:nvSpPr>
            <p:cNvPr id="20499" name="Line 6"/>
            <p:cNvSpPr>
              <a:spLocks noChangeShapeType="1"/>
            </p:cNvSpPr>
            <p:nvPr/>
          </p:nvSpPr>
          <p:spPr bwMode="auto">
            <a:xfrm flipV="1">
              <a:off x="3062" y="678"/>
              <a:ext cx="905" cy="592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0" name="Text Box 7"/>
            <p:cNvSpPr txBox="1">
              <a:spLocks noChangeArrowheads="1"/>
            </p:cNvSpPr>
            <p:nvPr/>
          </p:nvSpPr>
          <p:spPr bwMode="auto">
            <a:xfrm>
              <a:off x="2523" y="248"/>
              <a:ext cx="1965" cy="783"/>
            </a:xfrm>
            <a:prstGeom prst="rect">
              <a:avLst/>
            </a:prstGeom>
            <a:solidFill>
              <a:schemeClr val="bg2"/>
            </a:solidFill>
            <a:ln w="3810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91440">
              <a:spAutoFit/>
            </a:bodyPr>
            <a:lstStyle>
              <a:lvl1pPr marL="119063" indent="-119063" algn="l">
                <a:spcBef>
                  <a:spcPct val="20000"/>
                </a:spcBef>
                <a:buClr>
                  <a:srgbClr val="0F116A"/>
                </a:buClr>
                <a:buSzPct val="120000"/>
                <a:buFont typeface="Wingdings" pitchFamily="2" charset="2"/>
                <a:buChar char="§"/>
                <a:tabLst>
                  <a:tab pos="225425" algn="l"/>
                </a:tabLst>
                <a:defRPr sz="3000" b="1">
                  <a:solidFill>
                    <a:srgbClr val="0F116A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itchFamily="2" charset="2"/>
                <a:buChar char="u"/>
                <a:tabLst>
                  <a:tab pos="225425" algn="l"/>
                </a:tabLst>
                <a:defRPr sz="2800" b="1">
                  <a:solidFill>
                    <a:schemeClr val="tx1"/>
                  </a:solidFill>
                  <a:latin typeface="Arial" charset="0"/>
                </a:defRPr>
              </a:lvl2pPr>
              <a:lvl3pPr marL="1085850" indent="-228600" algn="l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itchFamily="2" charset="2"/>
                <a:buChar char="§"/>
                <a:tabLst>
                  <a:tab pos="225425" algn="l"/>
                </a:tabLst>
                <a:defRPr sz="2400" b="1">
                  <a:solidFill>
                    <a:srgbClr val="0F116A"/>
                  </a:solidFill>
                  <a:latin typeface="Arial" charset="0"/>
                </a:defRPr>
              </a:lvl3pPr>
              <a:lvl4pPr marL="1428750" indent="-228600" algn="l">
                <a:spcBef>
                  <a:spcPct val="20000"/>
                </a:spcBef>
                <a:buClr>
                  <a:schemeClr val="tx1"/>
                </a:buClr>
                <a:buSzPct val="110000"/>
                <a:buFont typeface="Wingdings" pitchFamily="2" charset="2"/>
                <a:buChar char="w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4pPr>
              <a:lvl5pPr marL="1771650" indent="-228600" algn="l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5pPr>
              <a:lvl6pPr marL="22288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6pPr>
              <a:lvl7pPr marL="26860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7pPr>
              <a:lvl8pPr marL="31432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8pPr>
              <a:lvl9pPr marL="36004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9pPr>
            </a:lstStyle>
            <a:p>
              <a:pPr>
                <a:lnSpc>
                  <a:spcPct val="5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 u="sng">
                  <a:solidFill>
                    <a:srgbClr val="CC0000"/>
                  </a:solidFill>
                </a:rPr>
                <a:t>lysosome</a:t>
              </a:r>
              <a:endParaRPr lang="en-US" altLang="en-US" sz="2000" u="sng"/>
            </a:p>
            <a:p>
              <a:pPr>
                <a:lnSpc>
                  <a:spcPct val="5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>
                  <a:sym typeface="Wingdings" pitchFamily="2" charset="2"/>
                </a:rPr>
                <a:t>food digestion</a:t>
              </a:r>
              <a:endParaRPr lang="en-US" altLang="en-US" sz="2000"/>
            </a:p>
            <a:p>
              <a:pPr>
                <a:lnSpc>
                  <a:spcPct val="5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>
                  <a:sym typeface="Wingdings" pitchFamily="2" charset="2"/>
                </a:rPr>
                <a:t>garbage disposal &amp;</a:t>
              </a:r>
              <a:br>
                <a:rPr lang="en-US" altLang="en-US" sz="2000">
                  <a:sym typeface="Wingdings" pitchFamily="2" charset="2"/>
                </a:rPr>
              </a:br>
              <a:r>
                <a:rPr lang="en-US" altLang="en-US" sz="2000">
                  <a:sym typeface="Wingdings" pitchFamily="2" charset="2"/>
                </a:rPr>
                <a:t/>
              </a:r>
              <a:br>
                <a:rPr lang="en-US" altLang="en-US" sz="2000">
                  <a:sym typeface="Wingdings" pitchFamily="2" charset="2"/>
                </a:rPr>
              </a:br>
              <a:r>
                <a:rPr lang="en-US" altLang="en-US" sz="2000">
                  <a:sym typeface="Wingdings" pitchFamily="2" charset="2"/>
                </a:rPr>
                <a:t>recycling</a:t>
              </a:r>
            </a:p>
          </p:txBody>
        </p:sp>
      </p:grpSp>
      <p:grpSp>
        <p:nvGrpSpPr>
          <p:cNvPr id="20485" name="Group 8"/>
          <p:cNvGrpSpPr>
            <a:grpSpLocks/>
          </p:cNvGrpSpPr>
          <p:nvPr/>
        </p:nvGrpSpPr>
        <p:grpSpPr bwMode="auto">
          <a:xfrm>
            <a:off x="88900" y="5197475"/>
            <a:ext cx="3673475" cy="1547813"/>
            <a:chOff x="56" y="3274"/>
            <a:chExt cx="2314" cy="975"/>
          </a:xfrm>
        </p:grpSpPr>
        <p:sp>
          <p:nvSpPr>
            <p:cNvPr id="20497" name="Line 9"/>
            <p:cNvSpPr>
              <a:spLocks noChangeShapeType="1"/>
            </p:cNvSpPr>
            <p:nvPr/>
          </p:nvSpPr>
          <p:spPr bwMode="auto">
            <a:xfrm flipH="1">
              <a:off x="1590" y="3345"/>
              <a:ext cx="780" cy="233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8" name="Text Box 10"/>
            <p:cNvSpPr txBox="1">
              <a:spLocks noChangeArrowheads="1"/>
            </p:cNvSpPr>
            <p:nvPr/>
          </p:nvSpPr>
          <p:spPr bwMode="auto">
            <a:xfrm>
              <a:off x="56" y="3274"/>
              <a:ext cx="1780" cy="975"/>
            </a:xfrm>
            <a:prstGeom prst="rect">
              <a:avLst/>
            </a:prstGeom>
            <a:solidFill>
              <a:schemeClr val="bg2"/>
            </a:solidFill>
            <a:ln w="3810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91440">
              <a:spAutoFit/>
            </a:bodyPr>
            <a:lstStyle>
              <a:lvl1pPr marL="119063" indent="-119063" algn="l">
                <a:spcBef>
                  <a:spcPct val="20000"/>
                </a:spcBef>
                <a:buClr>
                  <a:srgbClr val="0F116A"/>
                </a:buClr>
                <a:buSzPct val="120000"/>
                <a:buFont typeface="Wingdings" pitchFamily="2" charset="2"/>
                <a:buChar char="§"/>
                <a:tabLst>
                  <a:tab pos="225425" algn="l"/>
                </a:tabLst>
                <a:defRPr sz="3000" b="1">
                  <a:solidFill>
                    <a:srgbClr val="0F116A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itchFamily="2" charset="2"/>
                <a:buChar char="u"/>
                <a:tabLst>
                  <a:tab pos="225425" algn="l"/>
                </a:tabLst>
                <a:defRPr sz="2800" b="1">
                  <a:solidFill>
                    <a:schemeClr val="tx1"/>
                  </a:solidFill>
                  <a:latin typeface="Arial" charset="0"/>
                </a:defRPr>
              </a:lvl2pPr>
              <a:lvl3pPr marL="1085850" indent="-228600" algn="l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itchFamily="2" charset="2"/>
                <a:buChar char="§"/>
                <a:tabLst>
                  <a:tab pos="225425" algn="l"/>
                </a:tabLst>
                <a:defRPr sz="2400" b="1">
                  <a:solidFill>
                    <a:srgbClr val="0F116A"/>
                  </a:solidFill>
                  <a:latin typeface="Arial" charset="0"/>
                </a:defRPr>
              </a:lvl3pPr>
              <a:lvl4pPr marL="1428750" indent="-228600" algn="l">
                <a:spcBef>
                  <a:spcPct val="20000"/>
                </a:spcBef>
                <a:buClr>
                  <a:schemeClr val="tx1"/>
                </a:buClr>
                <a:buSzPct val="110000"/>
                <a:buFont typeface="Wingdings" pitchFamily="2" charset="2"/>
                <a:buChar char="w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4pPr>
              <a:lvl5pPr marL="1771650" indent="-228600" algn="l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5pPr>
              <a:lvl6pPr marL="22288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6pPr>
              <a:lvl7pPr marL="26860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7pPr>
              <a:lvl8pPr marL="31432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8pPr>
              <a:lvl9pPr marL="36004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9pPr>
            </a:lstStyle>
            <a:p>
              <a:pPr>
                <a:lnSpc>
                  <a:spcPct val="5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 u="sng">
                  <a:solidFill>
                    <a:srgbClr val="CC0000"/>
                  </a:solidFill>
                </a:rPr>
                <a:t>cell membrane</a:t>
              </a:r>
              <a:endParaRPr lang="en-US" altLang="en-US" sz="2000" u="sng"/>
            </a:p>
            <a:p>
              <a:pPr>
                <a:lnSpc>
                  <a:spcPct val="5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>
                  <a:sym typeface="Wingdings" pitchFamily="2" charset="2"/>
                </a:rPr>
                <a:t>cell boundary</a:t>
              </a:r>
              <a:endParaRPr lang="en-US" altLang="en-US" sz="2000"/>
            </a:p>
            <a:p>
              <a:pPr>
                <a:lnSpc>
                  <a:spcPct val="5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>
                  <a:sym typeface="Wingdings" pitchFamily="2" charset="2"/>
                </a:rPr>
                <a:t>controls movement</a:t>
              </a:r>
              <a:br>
                <a:rPr lang="en-US" altLang="en-US" sz="2000">
                  <a:sym typeface="Wingdings" pitchFamily="2" charset="2"/>
                </a:rPr>
              </a:br>
              <a:r>
                <a:rPr lang="en-US" altLang="en-US" sz="2000">
                  <a:sym typeface="Wingdings" pitchFamily="2" charset="2"/>
                </a:rPr>
                <a:t/>
              </a:r>
              <a:br>
                <a:rPr lang="en-US" altLang="en-US" sz="2000">
                  <a:sym typeface="Wingdings" pitchFamily="2" charset="2"/>
                </a:rPr>
              </a:br>
              <a:r>
                <a:rPr lang="en-US" altLang="en-US" sz="2000">
                  <a:sym typeface="Wingdings" pitchFamily="2" charset="2"/>
                </a:rPr>
                <a:t>of materials in &amp; out</a:t>
              </a:r>
              <a:endParaRPr lang="en-US" altLang="en-US" sz="2000"/>
            </a:p>
            <a:p>
              <a:pPr>
                <a:lnSpc>
                  <a:spcPct val="5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>
                  <a:sym typeface="Wingdings" pitchFamily="2" charset="2"/>
                </a:rPr>
                <a:t></a:t>
              </a:r>
              <a:r>
                <a:rPr lang="en-US" altLang="en-US" sz="2000"/>
                <a:t>recognizes signals</a:t>
              </a:r>
            </a:p>
          </p:txBody>
        </p:sp>
      </p:grpSp>
      <p:grpSp>
        <p:nvGrpSpPr>
          <p:cNvPr id="20486" name="Group 11"/>
          <p:cNvGrpSpPr>
            <a:grpSpLocks/>
          </p:cNvGrpSpPr>
          <p:nvPr/>
        </p:nvGrpSpPr>
        <p:grpSpPr bwMode="auto">
          <a:xfrm>
            <a:off x="57150" y="76200"/>
            <a:ext cx="3548063" cy="1912938"/>
            <a:chOff x="36" y="48"/>
            <a:chExt cx="2235" cy="1289"/>
          </a:xfrm>
        </p:grpSpPr>
        <p:sp>
          <p:nvSpPr>
            <p:cNvPr id="20495" name="Line 12"/>
            <p:cNvSpPr>
              <a:spLocks noChangeShapeType="1"/>
            </p:cNvSpPr>
            <p:nvPr/>
          </p:nvSpPr>
          <p:spPr bwMode="auto">
            <a:xfrm flipH="1" flipV="1">
              <a:off x="1962" y="352"/>
              <a:ext cx="130" cy="985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6" name="Text Box 13"/>
            <p:cNvSpPr txBox="1">
              <a:spLocks noChangeArrowheads="1"/>
            </p:cNvSpPr>
            <p:nvPr/>
          </p:nvSpPr>
          <p:spPr bwMode="auto">
            <a:xfrm>
              <a:off x="36" y="48"/>
              <a:ext cx="2235" cy="632"/>
            </a:xfrm>
            <a:prstGeom prst="rect">
              <a:avLst/>
            </a:prstGeom>
            <a:solidFill>
              <a:schemeClr val="bg2"/>
            </a:solidFill>
            <a:ln w="3810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91440">
              <a:spAutoFit/>
            </a:bodyPr>
            <a:lstStyle>
              <a:lvl1pPr marL="119063" indent="-119063" algn="l">
                <a:spcBef>
                  <a:spcPct val="20000"/>
                </a:spcBef>
                <a:buClr>
                  <a:srgbClr val="0F116A"/>
                </a:buClr>
                <a:buSzPct val="120000"/>
                <a:buFont typeface="Wingdings" pitchFamily="2" charset="2"/>
                <a:buChar char="§"/>
                <a:tabLst>
                  <a:tab pos="225425" algn="l"/>
                </a:tabLst>
                <a:defRPr sz="3000" b="1">
                  <a:solidFill>
                    <a:srgbClr val="0F116A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itchFamily="2" charset="2"/>
                <a:buChar char="u"/>
                <a:tabLst>
                  <a:tab pos="225425" algn="l"/>
                </a:tabLst>
                <a:defRPr sz="2800" b="1">
                  <a:solidFill>
                    <a:schemeClr val="tx1"/>
                  </a:solidFill>
                  <a:latin typeface="Arial" charset="0"/>
                </a:defRPr>
              </a:lvl2pPr>
              <a:lvl3pPr marL="1085850" indent="-228600" algn="l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itchFamily="2" charset="2"/>
                <a:buChar char="§"/>
                <a:tabLst>
                  <a:tab pos="225425" algn="l"/>
                </a:tabLst>
                <a:defRPr sz="2400" b="1">
                  <a:solidFill>
                    <a:srgbClr val="0F116A"/>
                  </a:solidFill>
                  <a:latin typeface="Arial" charset="0"/>
                </a:defRPr>
              </a:lvl3pPr>
              <a:lvl4pPr marL="1428750" indent="-228600" algn="l">
                <a:spcBef>
                  <a:spcPct val="20000"/>
                </a:spcBef>
                <a:buClr>
                  <a:schemeClr val="tx1"/>
                </a:buClr>
                <a:buSzPct val="110000"/>
                <a:buFont typeface="Wingdings" pitchFamily="2" charset="2"/>
                <a:buChar char="w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4pPr>
              <a:lvl5pPr marL="1771650" indent="-228600" algn="l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5pPr>
              <a:lvl6pPr marL="22288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6pPr>
              <a:lvl7pPr marL="26860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7pPr>
              <a:lvl8pPr marL="31432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8pPr>
              <a:lvl9pPr marL="36004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9pPr>
            </a:lstStyle>
            <a:p>
              <a:pPr>
                <a:lnSpc>
                  <a:spcPct val="5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 u="sng">
                  <a:solidFill>
                    <a:srgbClr val="CC0000"/>
                  </a:solidFill>
                </a:rPr>
                <a:t>cytoplasm</a:t>
              </a:r>
              <a:endParaRPr lang="en-US" altLang="en-US" sz="2000" u="sng"/>
            </a:p>
            <a:p>
              <a:pPr>
                <a:lnSpc>
                  <a:spcPct val="5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>
                  <a:sym typeface="Wingdings" pitchFamily="2" charset="2"/>
                </a:rPr>
                <a:t>jelly-like material holding </a:t>
              </a:r>
              <a:br>
                <a:rPr lang="en-US" altLang="en-US" sz="2000">
                  <a:sym typeface="Wingdings" pitchFamily="2" charset="2"/>
                </a:rPr>
              </a:br>
              <a:r>
                <a:rPr lang="en-US" altLang="en-US" sz="2000">
                  <a:sym typeface="Wingdings" pitchFamily="2" charset="2"/>
                </a:rPr>
                <a:t/>
              </a:r>
              <a:br>
                <a:rPr lang="en-US" altLang="en-US" sz="2000">
                  <a:sym typeface="Wingdings" pitchFamily="2" charset="2"/>
                </a:rPr>
              </a:br>
              <a:r>
                <a:rPr lang="en-US" altLang="en-US" sz="2000">
                  <a:sym typeface="Wingdings" pitchFamily="2" charset="2"/>
                </a:rPr>
                <a:t>organelles in place</a:t>
              </a:r>
            </a:p>
          </p:txBody>
        </p:sp>
      </p:grpSp>
      <p:grpSp>
        <p:nvGrpSpPr>
          <p:cNvPr id="20487" name="Group 14"/>
          <p:cNvGrpSpPr>
            <a:grpSpLocks/>
          </p:cNvGrpSpPr>
          <p:nvPr/>
        </p:nvGrpSpPr>
        <p:grpSpPr bwMode="auto">
          <a:xfrm>
            <a:off x="76200" y="1400175"/>
            <a:ext cx="3581400" cy="1820863"/>
            <a:chOff x="48" y="882"/>
            <a:chExt cx="2256" cy="1147"/>
          </a:xfrm>
        </p:grpSpPr>
        <p:sp>
          <p:nvSpPr>
            <p:cNvPr id="20492" name="Line 15"/>
            <p:cNvSpPr>
              <a:spLocks noChangeShapeType="1"/>
            </p:cNvSpPr>
            <p:nvPr/>
          </p:nvSpPr>
          <p:spPr bwMode="auto">
            <a:xfrm flipH="1">
              <a:off x="1776" y="1356"/>
              <a:ext cx="528" cy="68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3" name="Line 16"/>
            <p:cNvSpPr>
              <a:spLocks noChangeShapeType="1"/>
            </p:cNvSpPr>
            <p:nvPr/>
          </p:nvSpPr>
          <p:spPr bwMode="auto">
            <a:xfrm flipH="1" flipV="1">
              <a:off x="1809" y="1378"/>
              <a:ext cx="62" cy="651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4" name="Text Box 17"/>
            <p:cNvSpPr txBox="1">
              <a:spLocks noChangeArrowheads="1"/>
            </p:cNvSpPr>
            <p:nvPr/>
          </p:nvSpPr>
          <p:spPr bwMode="auto">
            <a:xfrm>
              <a:off x="48" y="882"/>
              <a:ext cx="1790" cy="591"/>
            </a:xfrm>
            <a:prstGeom prst="rect">
              <a:avLst/>
            </a:prstGeom>
            <a:solidFill>
              <a:schemeClr val="bg2"/>
            </a:solidFill>
            <a:ln w="3810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91440" rIns="0">
              <a:spAutoFit/>
            </a:bodyPr>
            <a:lstStyle>
              <a:lvl1pPr marL="119063" indent="-119063" algn="l">
                <a:spcBef>
                  <a:spcPct val="20000"/>
                </a:spcBef>
                <a:buClr>
                  <a:srgbClr val="0F116A"/>
                </a:buClr>
                <a:buSzPct val="120000"/>
                <a:buFont typeface="Wingdings" pitchFamily="2" charset="2"/>
                <a:buChar char="§"/>
                <a:tabLst>
                  <a:tab pos="225425" algn="l"/>
                </a:tabLst>
                <a:defRPr sz="3000" b="1">
                  <a:solidFill>
                    <a:srgbClr val="0F116A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itchFamily="2" charset="2"/>
                <a:buChar char="u"/>
                <a:tabLst>
                  <a:tab pos="225425" algn="l"/>
                </a:tabLst>
                <a:defRPr sz="2800" b="1">
                  <a:solidFill>
                    <a:schemeClr val="tx1"/>
                  </a:solidFill>
                  <a:latin typeface="Arial" charset="0"/>
                </a:defRPr>
              </a:lvl2pPr>
              <a:lvl3pPr marL="1085850" indent="-228600" algn="l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itchFamily="2" charset="2"/>
                <a:buChar char="§"/>
                <a:tabLst>
                  <a:tab pos="225425" algn="l"/>
                </a:tabLst>
                <a:defRPr sz="2400" b="1">
                  <a:solidFill>
                    <a:srgbClr val="0F116A"/>
                  </a:solidFill>
                  <a:latin typeface="Arial" charset="0"/>
                </a:defRPr>
              </a:lvl3pPr>
              <a:lvl4pPr marL="1428750" indent="-228600" algn="l">
                <a:spcBef>
                  <a:spcPct val="20000"/>
                </a:spcBef>
                <a:buClr>
                  <a:schemeClr val="tx1"/>
                </a:buClr>
                <a:buSzPct val="110000"/>
                <a:buFont typeface="Wingdings" pitchFamily="2" charset="2"/>
                <a:buChar char="w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4pPr>
              <a:lvl5pPr marL="1771650" indent="-228600" algn="l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5pPr>
              <a:lvl6pPr marL="22288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6pPr>
              <a:lvl7pPr marL="26860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7pPr>
              <a:lvl8pPr marL="31432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8pPr>
              <a:lvl9pPr marL="36004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9pPr>
            </a:lstStyle>
            <a:p>
              <a:pPr>
                <a:lnSpc>
                  <a:spcPct val="5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 u="sng">
                  <a:solidFill>
                    <a:srgbClr val="CC0000"/>
                  </a:solidFill>
                </a:rPr>
                <a:t>vacuole &amp; vesicles</a:t>
              </a:r>
              <a:endParaRPr lang="en-US" altLang="en-US" sz="2000" u="sng"/>
            </a:p>
            <a:p>
              <a:pPr>
                <a:lnSpc>
                  <a:spcPct val="5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>
                  <a:sym typeface="Wingdings" pitchFamily="2" charset="2"/>
                </a:rPr>
                <a:t>transport inside cells</a:t>
              </a:r>
              <a:endParaRPr lang="en-US" altLang="en-US" sz="2000"/>
            </a:p>
            <a:p>
              <a:pPr>
                <a:lnSpc>
                  <a:spcPct val="5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>
                  <a:sym typeface="Wingdings" pitchFamily="2" charset="2"/>
                </a:rPr>
                <a:t>storage</a:t>
              </a:r>
              <a:endParaRPr lang="en-US" altLang="en-US" sz="2000"/>
            </a:p>
          </p:txBody>
        </p:sp>
      </p:grpSp>
      <p:grpSp>
        <p:nvGrpSpPr>
          <p:cNvPr id="711703" name="Group 23"/>
          <p:cNvGrpSpPr>
            <a:grpSpLocks/>
          </p:cNvGrpSpPr>
          <p:nvPr/>
        </p:nvGrpSpPr>
        <p:grpSpPr bwMode="auto">
          <a:xfrm>
            <a:off x="88900" y="2955925"/>
            <a:ext cx="2417763" cy="2108200"/>
            <a:chOff x="56" y="1862"/>
            <a:chExt cx="1523" cy="1328"/>
          </a:xfrm>
        </p:grpSpPr>
        <p:sp>
          <p:nvSpPr>
            <p:cNvPr id="20489" name="Line 19"/>
            <p:cNvSpPr>
              <a:spLocks noChangeShapeType="1"/>
            </p:cNvSpPr>
            <p:nvPr/>
          </p:nvSpPr>
          <p:spPr bwMode="auto">
            <a:xfrm flipV="1">
              <a:off x="249" y="1862"/>
              <a:ext cx="1151" cy="967"/>
            </a:xfrm>
            <a:prstGeom prst="line">
              <a:avLst/>
            </a:prstGeom>
            <a:noFill/>
            <a:ln w="5715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0" name="Line 21"/>
            <p:cNvSpPr>
              <a:spLocks noChangeShapeType="1"/>
            </p:cNvSpPr>
            <p:nvPr/>
          </p:nvSpPr>
          <p:spPr bwMode="auto">
            <a:xfrm flipV="1">
              <a:off x="432" y="2470"/>
              <a:ext cx="701" cy="151"/>
            </a:xfrm>
            <a:prstGeom prst="line">
              <a:avLst/>
            </a:prstGeom>
            <a:noFill/>
            <a:ln w="5715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1" name="Text Box 20"/>
            <p:cNvSpPr txBox="1">
              <a:spLocks noChangeArrowheads="1"/>
            </p:cNvSpPr>
            <p:nvPr/>
          </p:nvSpPr>
          <p:spPr bwMode="auto">
            <a:xfrm>
              <a:off x="56" y="2599"/>
              <a:ext cx="1523" cy="591"/>
            </a:xfrm>
            <a:prstGeom prst="rect">
              <a:avLst/>
            </a:prstGeom>
            <a:solidFill>
              <a:schemeClr val="bg2"/>
            </a:solidFill>
            <a:ln w="38100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91440" rIns="0">
              <a:spAutoFit/>
            </a:bodyPr>
            <a:lstStyle>
              <a:lvl1pPr marL="119063" indent="-119063" algn="l">
                <a:spcBef>
                  <a:spcPct val="20000"/>
                </a:spcBef>
                <a:buClr>
                  <a:srgbClr val="0F116A"/>
                </a:buClr>
                <a:buSzPct val="120000"/>
                <a:buFont typeface="Wingdings" pitchFamily="2" charset="2"/>
                <a:buChar char="§"/>
                <a:tabLst>
                  <a:tab pos="225425" algn="l"/>
                </a:tabLst>
                <a:defRPr sz="3000" b="1">
                  <a:solidFill>
                    <a:srgbClr val="0F116A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itchFamily="2" charset="2"/>
                <a:buChar char="u"/>
                <a:tabLst>
                  <a:tab pos="225425" algn="l"/>
                </a:tabLst>
                <a:defRPr sz="2800" b="1">
                  <a:solidFill>
                    <a:schemeClr val="tx1"/>
                  </a:solidFill>
                  <a:latin typeface="Arial" charset="0"/>
                </a:defRPr>
              </a:lvl2pPr>
              <a:lvl3pPr marL="1085850" indent="-228600" algn="l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itchFamily="2" charset="2"/>
                <a:buChar char="§"/>
                <a:tabLst>
                  <a:tab pos="225425" algn="l"/>
                </a:tabLst>
                <a:defRPr sz="2400" b="1">
                  <a:solidFill>
                    <a:srgbClr val="0F116A"/>
                  </a:solidFill>
                  <a:latin typeface="Arial" charset="0"/>
                </a:defRPr>
              </a:lvl3pPr>
              <a:lvl4pPr marL="1428750" indent="-228600" algn="l">
                <a:spcBef>
                  <a:spcPct val="20000"/>
                </a:spcBef>
                <a:buClr>
                  <a:schemeClr val="tx1"/>
                </a:buClr>
                <a:buSzPct val="110000"/>
                <a:buFont typeface="Wingdings" pitchFamily="2" charset="2"/>
                <a:buChar char="w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4pPr>
              <a:lvl5pPr marL="1771650" indent="-228600" algn="l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5pPr>
              <a:lvl6pPr marL="22288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6pPr>
              <a:lvl7pPr marL="26860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7pPr>
              <a:lvl8pPr marL="31432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8pPr>
              <a:lvl9pPr marL="360045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tabLst>
                  <a:tab pos="225425" algn="l"/>
                </a:tabLst>
                <a:defRPr sz="2000" b="1">
                  <a:solidFill>
                    <a:srgbClr val="0F116A"/>
                  </a:solidFill>
                  <a:latin typeface="Arial" charset="0"/>
                </a:defRPr>
              </a:lvl9pPr>
            </a:lstStyle>
            <a:p>
              <a:pPr>
                <a:lnSpc>
                  <a:spcPct val="5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 u="sng">
                  <a:solidFill>
                    <a:srgbClr val="CC0000"/>
                  </a:solidFill>
                </a:rPr>
                <a:t>mitochondria</a:t>
              </a:r>
              <a:endParaRPr lang="en-US" altLang="en-US" sz="2000" u="sng"/>
            </a:p>
            <a:p>
              <a:pPr>
                <a:lnSpc>
                  <a:spcPct val="5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>
                  <a:sym typeface="Wingdings" pitchFamily="2" charset="2"/>
                </a:rPr>
                <a:t>make ATP energy </a:t>
              </a:r>
              <a:br>
                <a:rPr lang="en-US" altLang="en-US" sz="2000">
                  <a:sym typeface="Wingdings" pitchFamily="2" charset="2"/>
                </a:rPr>
              </a:br>
              <a:r>
                <a:rPr lang="en-US" altLang="en-US" sz="2000">
                  <a:sym typeface="Wingdings" pitchFamily="2" charset="2"/>
                </a:rPr>
                <a:t/>
              </a:r>
              <a:br>
                <a:rPr lang="en-US" altLang="en-US" sz="2000">
                  <a:sym typeface="Wingdings" pitchFamily="2" charset="2"/>
                </a:rPr>
              </a:br>
              <a:r>
                <a:rPr lang="en-US" altLang="en-US" sz="2000">
                  <a:sym typeface="Wingdings" pitchFamily="2" charset="2"/>
                </a:rPr>
                <a:t>from sugar + O</a:t>
              </a:r>
              <a:r>
                <a:rPr lang="en-US" altLang="en-US" sz="2000" baseline="-25000">
                  <a:sym typeface="Wingdings" pitchFamily="2" charset="2"/>
                </a:rPr>
                <a:t>2</a:t>
              </a:r>
              <a:endParaRPr lang="en-US" altLang="en-US" sz="2000">
                <a:sym typeface="Wingdings" pitchFamily="2" charset="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116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17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17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1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1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17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492" name="Rectangle 12"/>
          <p:cNvSpPr>
            <a:spLocks noChangeArrowheads="1"/>
          </p:cNvSpPr>
          <p:nvPr/>
        </p:nvSpPr>
        <p:spPr bwMode="auto">
          <a:xfrm>
            <a:off x="5054600" y="471488"/>
            <a:ext cx="1547813" cy="946150"/>
          </a:xfrm>
          <a:prstGeom prst="rect">
            <a:avLst/>
          </a:prstGeom>
          <a:solidFill>
            <a:srgbClr val="FFEA18"/>
          </a:solidFill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 b="1">
                <a:solidFill>
                  <a:srgbClr val="000000"/>
                </a:solidFill>
              </a:rPr>
              <a:t>bacteria</a:t>
            </a:r>
            <a:br>
              <a:rPr lang="en-US" altLang="en-US" sz="2800" b="1">
                <a:solidFill>
                  <a:srgbClr val="000000"/>
                </a:solidFill>
              </a:rPr>
            </a:br>
            <a:r>
              <a:rPr lang="en-US" altLang="en-US" sz="2800" b="1">
                <a:solidFill>
                  <a:srgbClr val="000000"/>
                </a:solidFill>
              </a:rPr>
              <a:t>cells</a:t>
            </a: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Types of cells</a:t>
            </a:r>
          </a:p>
        </p:txBody>
      </p:sp>
      <p:sp>
        <p:nvSpPr>
          <p:cNvPr id="660486" name="Rectangle 6"/>
          <p:cNvSpPr>
            <a:spLocks noChangeArrowheads="1"/>
          </p:cNvSpPr>
          <p:nvPr/>
        </p:nvSpPr>
        <p:spPr bwMode="auto">
          <a:xfrm>
            <a:off x="1143000" y="5791200"/>
            <a:ext cx="2776538" cy="641350"/>
          </a:xfrm>
          <a:prstGeom prst="rect">
            <a:avLst/>
          </a:prstGeom>
          <a:solidFill>
            <a:srgbClr val="FFEA18"/>
          </a:solidFill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600" b="1">
                <a:solidFill>
                  <a:srgbClr val="CC0000"/>
                </a:solidFill>
              </a:rPr>
              <a:t>animal cells</a:t>
            </a:r>
            <a:endParaRPr lang="en-US" altLang="en-US" sz="3600" b="1">
              <a:solidFill>
                <a:schemeClr val="tx2"/>
              </a:solidFill>
            </a:endParaRPr>
          </a:p>
        </p:txBody>
      </p:sp>
      <p:sp>
        <p:nvSpPr>
          <p:cNvPr id="660487" name="Rectangle 7"/>
          <p:cNvSpPr>
            <a:spLocks noChangeArrowheads="1"/>
          </p:cNvSpPr>
          <p:nvPr/>
        </p:nvSpPr>
        <p:spPr bwMode="auto">
          <a:xfrm>
            <a:off x="5626100" y="5791200"/>
            <a:ext cx="2420938" cy="641350"/>
          </a:xfrm>
          <a:prstGeom prst="rect">
            <a:avLst/>
          </a:prstGeom>
          <a:solidFill>
            <a:srgbClr val="FFEA18"/>
          </a:solidFill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600" b="1">
                <a:solidFill>
                  <a:srgbClr val="0E6616"/>
                </a:solidFill>
              </a:rPr>
              <a:t>plant cells</a:t>
            </a:r>
          </a:p>
        </p:txBody>
      </p:sp>
      <p:sp>
        <p:nvSpPr>
          <p:cNvPr id="4102" name="Rectangle 11"/>
          <p:cNvSpPr>
            <a:spLocks noChangeArrowheads="1"/>
          </p:cNvSpPr>
          <p:nvPr/>
        </p:nvSpPr>
        <p:spPr bwMode="auto">
          <a:xfrm>
            <a:off x="6629400" y="1828800"/>
            <a:ext cx="2286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pic>
        <p:nvPicPr>
          <p:cNvPr id="4103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9" r="27000" b="3796"/>
          <a:stretch>
            <a:fillRect/>
          </a:stretch>
        </p:blipFill>
        <p:spPr bwMode="auto">
          <a:xfrm>
            <a:off x="4670425" y="1600200"/>
            <a:ext cx="34925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04" name="Group 14"/>
          <p:cNvGrpSpPr>
            <a:grpSpLocks/>
          </p:cNvGrpSpPr>
          <p:nvPr/>
        </p:nvGrpSpPr>
        <p:grpSpPr bwMode="auto">
          <a:xfrm>
            <a:off x="6511925" y="363538"/>
            <a:ext cx="2632075" cy="2184400"/>
            <a:chOff x="4102" y="288"/>
            <a:chExt cx="1658" cy="1376"/>
          </a:xfrm>
        </p:grpSpPr>
        <p:pic>
          <p:nvPicPr>
            <p:cNvPr id="4108" name="Picture 15" descr="07-04-ProkaryoticCell-NL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1224" b="4286"/>
            <a:stretch>
              <a:fillRect/>
            </a:stretch>
          </p:blipFill>
          <p:spPr bwMode="auto">
            <a:xfrm rot="10800000">
              <a:off x="4222" y="288"/>
              <a:ext cx="1538" cy="1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9" name="Rectangle 16"/>
            <p:cNvSpPr>
              <a:spLocks noChangeArrowheads="1"/>
            </p:cNvSpPr>
            <p:nvPr/>
          </p:nvSpPr>
          <p:spPr bwMode="auto">
            <a:xfrm>
              <a:off x="4102" y="1216"/>
              <a:ext cx="298" cy="2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660497" name="Rectangle 17"/>
          <p:cNvSpPr>
            <a:spLocks noChangeArrowheads="1"/>
          </p:cNvSpPr>
          <p:nvPr/>
        </p:nvSpPr>
        <p:spPr bwMode="auto">
          <a:xfrm>
            <a:off x="6323013" y="1465263"/>
            <a:ext cx="1809750" cy="67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altLang="en-US" sz="2000" b="1">
                <a:solidFill>
                  <a:srgbClr val="000000"/>
                </a:solidFill>
                <a:ea typeface="Geneva" pitchFamily="48" charset="-128"/>
              </a:rPr>
              <a:t>Prokaryote</a:t>
            </a:r>
          </a:p>
          <a:p>
            <a:pPr algn="l"/>
            <a:r>
              <a:rPr lang="en-US" altLang="en-US" sz="1800" b="1">
                <a:solidFill>
                  <a:srgbClr val="CC0000"/>
                </a:solidFill>
                <a:ea typeface="Geneva" pitchFamily="48" charset="-128"/>
              </a:rPr>
              <a:t>- no organelles</a:t>
            </a:r>
          </a:p>
        </p:txBody>
      </p:sp>
      <p:pic>
        <p:nvPicPr>
          <p:cNvPr id="4106" name="Picture 2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00" r="27000" b="14999"/>
          <a:stretch>
            <a:fillRect/>
          </a:stretch>
        </p:blipFill>
        <p:spPr bwMode="auto">
          <a:xfrm>
            <a:off x="1008063" y="1784350"/>
            <a:ext cx="2589212" cy="358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0498" name="Rectangle 18"/>
          <p:cNvSpPr>
            <a:spLocks noChangeArrowheads="1"/>
          </p:cNvSpPr>
          <p:nvPr/>
        </p:nvSpPr>
        <p:spPr bwMode="auto">
          <a:xfrm>
            <a:off x="3873500" y="4946650"/>
            <a:ext cx="1554163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altLang="en-US" sz="2000" b="1">
                <a:solidFill>
                  <a:srgbClr val="000000"/>
                </a:solidFill>
                <a:ea typeface="Geneva" pitchFamily="48" charset="-128"/>
              </a:rPr>
              <a:t>Eukaryotes</a:t>
            </a:r>
          </a:p>
          <a:p>
            <a:pPr algn="l"/>
            <a:r>
              <a:rPr lang="en-US" altLang="en-US" sz="1800" b="1">
                <a:solidFill>
                  <a:srgbClr val="CC0000"/>
                </a:solidFill>
                <a:ea typeface="Geneva" pitchFamily="48" charset="-128"/>
              </a:rPr>
              <a:t>- organelles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604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604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604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604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6604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0492" grpId="0" animBg="1" autoUpdateAnimBg="0"/>
      <p:bldP spid="660486" grpId="0" animBg="1" autoUpdateAnimBg="0"/>
      <p:bldP spid="660487" grpId="0" animBg="1" autoUpdateAnimBg="0"/>
      <p:bldP spid="660497" grpId="0" autoUpdateAnimBg="0"/>
      <p:bldP spid="660498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Cell size comparison</a:t>
            </a:r>
          </a:p>
        </p:txBody>
      </p:sp>
      <p:grpSp>
        <p:nvGrpSpPr>
          <p:cNvPr id="5123" name="Group 9"/>
          <p:cNvGrpSpPr>
            <a:grpSpLocks/>
          </p:cNvGrpSpPr>
          <p:nvPr/>
        </p:nvGrpSpPr>
        <p:grpSpPr bwMode="auto">
          <a:xfrm>
            <a:off x="600075" y="1460500"/>
            <a:ext cx="5697538" cy="5286375"/>
            <a:chOff x="442" y="817"/>
            <a:chExt cx="3589" cy="3330"/>
          </a:xfrm>
        </p:grpSpPr>
        <p:pic>
          <p:nvPicPr>
            <p:cNvPr id="5126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51" t="1199" r="1726" b="4800"/>
            <a:stretch>
              <a:fillRect/>
            </a:stretch>
          </p:blipFill>
          <p:spPr bwMode="auto">
            <a:xfrm>
              <a:off x="442" y="817"/>
              <a:ext cx="3589" cy="333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7" name="Rectangle 5"/>
            <p:cNvSpPr>
              <a:spLocks noChangeArrowheads="1"/>
            </p:cNvSpPr>
            <p:nvPr/>
          </p:nvSpPr>
          <p:spPr bwMode="auto">
            <a:xfrm>
              <a:off x="2593" y="1416"/>
              <a:ext cx="1104" cy="192"/>
            </a:xfrm>
            <a:prstGeom prst="rect">
              <a:avLst/>
            </a:prstGeom>
            <a:solidFill>
              <a:srgbClr val="8FD8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2000" b="1">
                  <a:solidFill>
                    <a:srgbClr val="000000"/>
                  </a:solidFill>
                </a:rPr>
                <a:t>Bacterial cell</a:t>
              </a:r>
            </a:p>
          </p:txBody>
        </p:sp>
        <p:sp>
          <p:nvSpPr>
            <p:cNvPr id="5128" name="Rectangle 6"/>
            <p:cNvSpPr>
              <a:spLocks noChangeArrowheads="1"/>
            </p:cNvSpPr>
            <p:nvPr/>
          </p:nvSpPr>
          <p:spPr bwMode="auto">
            <a:xfrm>
              <a:off x="1617" y="1152"/>
              <a:ext cx="1152" cy="192"/>
            </a:xfrm>
            <a:prstGeom prst="rect">
              <a:avLst/>
            </a:prstGeom>
            <a:solidFill>
              <a:srgbClr val="9FD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2000" b="1">
                  <a:solidFill>
                    <a:srgbClr val="000000"/>
                  </a:solidFill>
                </a:rPr>
                <a:t>Animal cell</a:t>
              </a:r>
            </a:p>
          </p:txBody>
        </p:sp>
      </p:grpSp>
      <p:sp>
        <p:nvSpPr>
          <p:cNvPr id="5124" name="Rectangle 7"/>
          <p:cNvSpPr>
            <a:spLocks noChangeArrowheads="1"/>
          </p:cNvSpPr>
          <p:nvPr/>
        </p:nvSpPr>
        <p:spPr bwMode="auto">
          <a:xfrm>
            <a:off x="3675063" y="6042025"/>
            <a:ext cx="5322887" cy="701675"/>
          </a:xfrm>
          <a:prstGeom prst="rect">
            <a:avLst/>
          </a:prstGeom>
          <a:solidFill>
            <a:srgbClr val="FFEA1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marL="225425" indent="-225425" algn="l">
              <a:spcBef>
                <a:spcPct val="20000"/>
              </a:spcBef>
              <a:buClr>
                <a:srgbClr val="0F116A"/>
              </a:buClr>
              <a:buSzPct val="120000"/>
              <a:buFont typeface="Wingdings" pitchFamily="2" charset="2"/>
              <a:buChar char="§"/>
              <a:defRPr sz="3000" b="1">
                <a:solidFill>
                  <a:srgbClr val="0F116A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u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085850" indent="-228600" algn="l">
              <a:spcBef>
                <a:spcPct val="20000"/>
              </a:spcBef>
              <a:buClr>
                <a:schemeClr val="hlink"/>
              </a:buClr>
              <a:buSzPct val="95000"/>
              <a:buFont typeface="Wingdings" pitchFamily="2" charset="2"/>
              <a:buChar char="§"/>
              <a:defRPr sz="2400" b="1">
                <a:solidFill>
                  <a:srgbClr val="0F116A"/>
                </a:solidFill>
                <a:latin typeface="Arial" charset="0"/>
              </a:defRPr>
            </a:lvl3pPr>
            <a:lvl4pPr marL="1428750" indent="-228600" algn="l">
              <a:spcBef>
                <a:spcPct val="20000"/>
              </a:spcBef>
              <a:buClr>
                <a:schemeClr val="tx1"/>
              </a:buClr>
              <a:buSzPct val="110000"/>
              <a:buFont typeface="Wingdings" pitchFamily="2" charset="2"/>
              <a:buChar char="w"/>
              <a:defRPr sz="2000" b="1">
                <a:solidFill>
                  <a:srgbClr val="0F116A"/>
                </a:solidFill>
                <a:latin typeface="Arial" charset="0"/>
              </a:defRPr>
            </a:lvl4pPr>
            <a:lvl5pPr marL="1771650" indent="-2286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 b="1">
                <a:solidFill>
                  <a:srgbClr val="0F116A"/>
                </a:solidFill>
                <a:latin typeface="Arial" charset="0"/>
              </a:defRPr>
            </a:lvl5pPr>
            <a:lvl6pPr marL="22288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 b="1">
                <a:solidFill>
                  <a:srgbClr val="0F116A"/>
                </a:solidFill>
                <a:latin typeface="Arial" charset="0"/>
              </a:defRPr>
            </a:lvl6pPr>
            <a:lvl7pPr marL="26860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 b="1">
                <a:solidFill>
                  <a:srgbClr val="0F116A"/>
                </a:solidFill>
                <a:latin typeface="Arial" charset="0"/>
              </a:defRPr>
            </a:lvl7pPr>
            <a:lvl8pPr marL="31432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 b="1">
                <a:solidFill>
                  <a:srgbClr val="0F116A"/>
                </a:solidFill>
                <a:latin typeface="Arial" charset="0"/>
              </a:defRPr>
            </a:lvl8pPr>
            <a:lvl9pPr marL="36004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 b="1">
                <a:solidFill>
                  <a:srgbClr val="0F116A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chemeClr val="hlink"/>
              </a:buClr>
              <a:buSzPct val="95000"/>
            </a:pPr>
            <a:r>
              <a:rPr lang="en-US" altLang="en-US" sz="2000"/>
              <a:t>micron = micrometer = 1/1,000,000 meter</a:t>
            </a:r>
          </a:p>
          <a:p>
            <a:pPr eaLnBrk="1" hangingPunct="1">
              <a:lnSpc>
                <a:spcPct val="90000"/>
              </a:lnSpc>
              <a:buClr>
                <a:schemeClr val="hlink"/>
              </a:buClr>
              <a:buSzPct val="95000"/>
            </a:pPr>
            <a:r>
              <a:rPr lang="en-US" altLang="en-US" sz="2000"/>
              <a:t>diameter of human hair = ~20 microns</a:t>
            </a:r>
          </a:p>
        </p:txBody>
      </p:sp>
      <p:sp>
        <p:nvSpPr>
          <p:cNvPr id="5125" name="Rectangle 8"/>
          <p:cNvSpPr>
            <a:spLocks noChangeArrowheads="1"/>
          </p:cNvSpPr>
          <p:nvPr/>
        </p:nvSpPr>
        <p:spPr bwMode="auto">
          <a:xfrm>
            <a:off x="6284913" y="1882775"/>
            <a:ext cx="2951162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rgbClr val="0F116A"/>
              </a:buClr>
              <a:buSzPct val="120000"/>
              <a:buFont typeface="Wingdings" pitchFamily="2" charset="2"/>
              <a:buChar char="§"/>
              <a:defRPr sz="3000" b="1">
                <a:solidFill>
                  <a:srgbClr val="0F116A"/>
                </a:solidFill>
                <a:latin typeface="Arial" charset="0"/>
              </a:defRPr>
            </a:lvl1pPr>
            <a:lvl2pPr marL="396875" indent="-225425" algn="l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u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085850" indent="-228600" algn="l">
              <a:spcBef>
                <a:spcPct val="20000"/>
              </a:spcBef>
              <a:buClr>
                <a:schemeClr val="hlink"/>
              </a:buClr>
              <a:buSzPct val="95000"/>
              <a:buFont typeface="Wingdings" pitchFamily="2" charset="2"/>
              <a:buChar char="§"/>
              <a:defRPr sz="2400" b="1">
                <a:solidFill>
                  <a:srgbClr val="0F116A"/>
                </a:solidFill>
                <a:latin typeface="Arial" charset="0"/>
              </a:defRPr>
            </a:lvl3pPr>
            <a:lvl4pPr marL="1428750" indent="-228600" algn="l">
              <a:spcBef>
                <a:spcPct val="20000"/>
              </a:spcBef>
              <a:buClr>
                <a:schemeClr val="tx1"/>
              </a:buClr>
              <a:buSzPct val="110000"/>
              <a:buFont typeface="Wingdings" pitchFamily="2" charset="2"/>
              <a:buChar char="w"/>
              <a:defRPr sz="2000" b="1">
                <a:solidFill>
                  <a:srgbClr val="0F116A"/>
                </a:solidFill>
                <a:latin typeface="Arial" charset="0"/>
              </a:defRPr>
            </a:lvl4pPr>
            <a:lvl5pPr marL="1771650" indent="-2286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 b="1">
                <a:solidFill>
                  <a:srgbClr val="0F116A"/>
                </a:solidFill>
                <a:latin typeface="Arial" charset="0"/>
              </a:defRPr>
            </a:lvl5pPr>
            <a:lvl6pPr marL="22288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 b="1">
                <a:solidFill>
                  <a:srgbClr val="0F116A"/>
                </a:solidFill>
                <a:latin typeface="Arial" charset="0"/>
              </a:defRPr>
            </a:lvl6pPr>
            <a:lvl7pPr marL="26860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 b="1">
                <a:solidFill>
                  <a:srgbClr val="0F116A"/>
                </a:solidFill>
                <a:latin typeface="Arial" charset="0"/>
              </a:defRPr>
            </a:lvl7pPr>
            <a:lvl8pPr marL="31432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 b="1">
                <a:solidFill>
                  <a:srgbClr val="0F116A"/>
                </a:solidFill>
                <a:latin typeface="Arial" charset="0"/>
              </a:defRPr>
            </a:lvl8pPr>
            <a:lvl9pPr marL="36004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 b="1">
                <a:solidFill>
                  <a:srgbClr val="0F116A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tx1"/>
              </a:buClr>
              <a:buSzPct val="60000"/>
              <a:buFont typeface="Wingdings" pitchFamily="2" charset="2"/>
              <a:buNone/>
            </a:pPr>
            <a:r>
              <a:rPr lang="en-US" altLang="en-US" sz="2800">
                <a:solidFill>
                  <a:schemeClr val="tx1"/>
                </a:solidFill>
              </a:rPr>
              <a:t>most bacteria</a:t>
            </a:r>
          </a:p>
          <a:p>
            <a:pPr lvl="1" eaLnBrk="1" hangingPunct="1">
              <a:buClr>
                <a:schemeClr val="hlink"/>
              </a:buClr>
              <a:buSzPct val="95000"/>
              <a:buFont typeface="Wingdings" pitchFamily="2" charset="2"/>
              <a:buChar char="§"/>
            </a:pPr>
            <a:r>
              <a:rPr lang="en-US" altLang="en-US" sz="2400">
                <a:solidFill>
                  <a:srgbClr val="0F116A"/>
                </a:solidFill>
              </a:rPr>
              <a:t>1-10 microns</a:t>
            </a:r>
            <a:endParaRPr lang="en-US" altLang="en-US" sz="3000">
              <a:solidFill>
                <a:srgbClr val="0F116A"/>
              </a:solidFill>
            </a:endParaRPr>
          </a:p>
          <a:p>
            <a:pPr eaLnBrk="1" hangingPunct="1">
              <a:buClr>
                <a:schemeClr val="tx1"/>
              </a:buClr>
              <a:buSzPct val="60000"/>
              <a:buFont typeface="Wingdings" pitchFamily="2" charset="2"/>
              <a:buNone/>
            </a:pPr>
            <a:r>
              <a:rPr lang="en-US" altLang="en-US" sz="2800">
                <a:solidFill>
                  <a:schemeClr val="tx1"/>
                </a:solidFill>
              </a:rPr>
              <a:t>eukaryotic cells </a:t>
            </a:r>
          </a:p>
          <a:p>
            <a:pPr lvl="1" eaLnBrk="1" hangingPunct="1">
              <a:buClr>
                <a:schemeClr val="hlink"/>
              </a:buClr>
              <a:buSzPct val="95000"/>
              <a:buFont typeface="Wingdings" pitchFamily="2" charset="2"/>
              <a:buChar char="§"/>
            </a:pPr>
            <a:r>
              <a:rPr lang="en-US" altLang="en-US" sz="2400">
                <a:solidFill>
                  <a:srgbClr val="0F116A"/>
                </a:solidFill>
              </a:rPr>
              <a:t>10-100 microns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9509" name="Picture 53" descr="2234059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700" y="3600450"/>
            <a:ext cx="2463800" cy="269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Why study cells?</a:t>
            </a:r>
          </a:p>
        </p:txBody>
      </p:sp>
      <p:sp>
        <p:nvSpPr>
          <p:cNvPr id="659467" name="Rectangle 11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54050" y="1371600"/>
            <a:ext cx="8489950" cy="1905000"/>
          </a:xfrm>
          <a:noFill/>
        </p:spPr>
        <p:txBody>
          <a:bodyPr/>
          <a:lstStyle/>
          <a:p>
            <a:pPr eaLnBrk="1" hangingPunct="1"/>
            <a:r>
              <a:rPr lang="en-US" altLang="en-US" smtClean="0"/>
              <a:t>Cells </a:t>
            </a:r>
            <a:r>
              <a:rPr lang="en-US" altLang="en-US" smtClean="0">
                <a:sym typeface="Symbol" pitchFamily="48" charset="2"/>
              </a:rPr>
              <a:t> Tissues  Organs  </a:t>
            </a:r>
            <a:r>
              <a:rPr lang="en-US" altLang="en-US" smtClean="0"/>
              <a:t>Bodies</a:t>
            </a:r>
            <a:endParaRPr lang="en-US" altLang="en-US" smtClean="0">
              <a:sym typeface="Symbol" pitchFamily="48" charset="2"/>
            </a:endParaRPr>
          </a:p>
          <a:p>
            <a:pPr lvl="1" eaLnBrk="1" hangingPunct="1"/>
            <a:r>
              <a:rPr lang="en-US" altLang="en-US" u="sng" smtClean="0">
                <a:solidFill>
                  <a:srgbClr val="CC0000"/>
                </a:solidFill>
              </a:rPr>
              <a:t>bodies are made up of cells</a:t>
            </a:r>
            <a:endParaRPr lang="en-US" altLang="en-US" smtClean="0">
              <a:solidFill>
                <a:srgbClr val="CC0000"/>
              </a:solidFill>
            </a:endParaRPr>
          </a:p>
          <a:p>
            <a:pPr lvl="1" eaLnBrk="1" hangingPunct="1"/>
            <a:r>
              <a:rPr lang="en-US" altLang="en-US" u="sng" smtClean="0">
                <a:solidFill>
                  <a:srgbClr val="CC0000"/>
                </a:solidFill>
              </a:rPr>
              <a:t>cells do all the work of life!</a:t>
            </a:r>
            <a:endParaRPr lang="en-US" altLang="en-US" u="sng" smtClean="0">
              <a:solidFill>
                <a:srgbClr val="ED001D"/>
              </a:solidFill>
            </a:endParaRPr>
          </a:p>
        </p:txBody>
      </p:sp>
      <p:pic>
        <p:nvPicPr>
          <p:cNvPr id="6149" name="Picture 1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00" r="27000" b="14999"/>
          <a:stretch>
            <a:fillRect/>
          </a:stretch>
        </p:blipFill>
        <p:spPr bwMode="auto">
          <a:xfrm>
            <a:off x="2100263" y="4084638"/>
            <a:ext cx="974725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9489" name="Picture 33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00" r="27000" b="14999"/>
          <a:stretch>
            <a:fillRect/>
          </a:stretch>
        </p:blipFill>
        <p:spPr bwMode="auto">
          <a:xfrm>
            <a:off x="2747963" y="3449638"/>
            <a:ext cx="974725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9490" name="Picture 34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00" r="27000" b="14999"/>
          <a:stretch>
            <a:fillRect/>
          </a:stretch>
        </p:blipFill>
        <p:spPr bwMode="auto">
          <a:xfrm>
            <a:off x="3013075" y="4084638"/>
            <a:ext cx="974725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9491" name="Picture 35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00" r="27000" b="14999"/>
          <a:stretch>
            <a:fillRect/>
          </a:stretch>
        </p:blipFill>
        <p:spPr bwMode="auto">
          <a:xfrm>
            <a:off x="2762250" y="4760913"/>
            <a:ext cx="974725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9492" name="Picture 36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00" r="27000" b="14999"/>
          <a:stretch>
            <a:fillRect/>
          </a:stretch>
        </p:blipFill>
        <p:spPr bwMode="auto">
          <a:xfrm>
            <a:off x="2008188" y="5091113"/>
            <a:ext cx="974725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9493" name="Picture 37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00" r="27000" b="14999"/>
          <a:stretch>
            <a:fillRect/>
          </a:stretch>
        </p:blipFill>
        <p:spPr bwMode="auto">
          <a:xfrm>
            <a:off x="1373188" y="4654550"/>
            <a:ext cx="974725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9494" name="Picture 38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00" r="27000" b="14999"/>
          <a:stretch>
            <a:fillRect/>
          </a:stretch>
        </p:blipFill>
        <p:spPr bwMode="auto">
          <a:xfrm>
            <a:off x="1477963" y="3648075"/>
            <a:ext cx="974725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9495" name="Picture 39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00" r="27000" b="14999"/>
          <a:stretch>
            <a:fillRect/>
          </a:stretch>
        </p:blipFill>
        <p:spPr bwMode="auto">
          <a:xfrm>
            <a:off x="2060575" y="3198813"/>
            <a:ext cx="974725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9496" name="Picture 40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00" r="27000" b="14999"/>
          <a:stretch>
            <a:fillRect/>
          </a:stretch>
        </p:blipFill>
        <p:spPr bwMode="auto">
          <a:xfrm>
            <a:off x="2838450" y="3159125"/>
            <a:ext cx="974725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9497" name="Picture 41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00" r="27000" b="14999"/>
          <a:stretch>
            <a:fillRect/>
          </a:stretch>
        </p:blipFill>
        <p:spPr bwMode="auto">
          <a:xfrm>
            <a:off x="3381375" y="3794125"/>
            <a:ext cx="974725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9498" name="Picture 4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00" r="27000" b="14999"/>
          <a:stretch>
            <a:fillRect/>
          </a:stretch>
        </p:blipFill>
        <p:spPr bwMode="auto">
          <a:xfrm>
            <a:off x="3367088" y="4746625"/>
            <a:ext cx="974725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9499" name="Picture 43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00" r="27000" b="14999"/>
          <a:stretch>
            <a:fillRect/>
          </a:stretch>
        </p:blipFill>
        <p:spPr bwMode="auto">
          <a:xfrm>
            <a:off x="2957513" y="5341938"/>
            <a:ext cx="974725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9500" name="Picture 44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00" r="27000" b="14999"/>
          <a:stretch>
            <a:fillRect/>
          </a:stretch>
        </p:blipFill>
        <p:spPr bwMode="auto">
          <a:xfrm>
            <a:off x="2058988" y="5508625"/>
            <a:ext cx="974725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9501" name="Picture 45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00" r="27000" b="14999"/>
          <a:stretch>
            <a:fillRect/>
          </a:stretch>
        </p:blipFill>
        <p:spPr bwMode="auto">
          <a:xfrm>
            <a:off x="1277938" y="5216525"/>
            <a:ext cx="974725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9502" name="Picture 46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00" r="27000" b="14999"/>
          <a:stretch>
            <a:fillRect/>
          </a:stretch>
        </p:blipFill>
        <p:spPr bwMode="auto">
          <a:xfrm>
            <a:off x="682625" y="4435475"/>
            <a:ext cx="974725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9503" name="Picture 47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00" r="27000" b="14999"/>
          <a:stretch>
            <a:fillRect/>
          </a:stretch>
        </p:blipFill>
        <p:spPr bwMode="auto">
          <a:xfrm>
            <a:off x="762000" y="3589338"/>
            <a:ext cx="974725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9504" name="Picture 48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00" r="27000" b="14999"/>
          <a:stretch>
            <a:fillRect/>
          </a:stretch>
        </p:blipFill>
        <p:spPr bwMode="auto">
          <a:xfrm>
            <a:off x="1211263" y="3033713"/>
            <a:ext cx="974725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9505" name="Picture 49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00" r="27000" b="14999"/>
          <a:stretch>
            <a:fillRect/>
          </a:stretch>
        </p:blipFill>
        <p:spPr bwMode="auto">
          <a:xfrm>
            <a:off x="2084388" y="2820988"/>
            <a:ext cx="974725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9506" name="Picture 50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00" r="27000" b="14999"/>
          <a:stretch>
            <a:fillRect/>
          </a:stretch>
        </p:blipFill>
        <p:spPr bwMode="auto">
          <a:xfrm>
            <a:off x="2019300" y="4262438"/>
            <a:ext cx="974725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9508" name="AutoShape 52"/>
          <p:cNvSpPr>
            <a:spLocks noChangeArrowheads="1"/>
          </p:cNvSpPr>
          <p:nvPr/>
        </p:nvSpPr>
        <p:spPr bwMode="auto">
          <a:xfrm>
            <a:off x="4510088" y="4248150"/>
            <a:ext cx="1252537" cy="596900"/>
          </a:xfrm>
          <a:prstGeom prst="rightArrow">
            <a:avLst>
              <a:gd name="adj1" fmla="val 50000"/>
              <a:gd name="adj2" fmla="val 52460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9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9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59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59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594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594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594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594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594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594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594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594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6594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6594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6594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6595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595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6595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6595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6595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6595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6595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6595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659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659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Qua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659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659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9467" grpId="0" build="p" autoUpdateAnimBg="0"/>
      <p:bldP spid="65950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8"/>
          <p:cNvSpPr>
            <a:spLocks noChangeArrowheads="1"/>
          </p:cNvSpPr>
          <p:nvPr/>
        </p:nvSpPr>
        <p:spPr bwMode="auto">
          <a:xfrm>
            <a:off x="265113" y="6310313"/>
            <a:ext cx="1851025" cy="5476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pic>
        <p:nvPicPr>
          <p:cNvPr id="7171" name="Picture 6" descr="2234059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300" y="3117850"/>
            <a:ext cx="2543175" cy="278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355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560388" y="1371600"/>
            <a:ext cx="8583612" cy="5486400"/>
          </a:xfrm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 altLang="en-US" sz="2400" smtClean="0"/>
              <a:t>What jobs do cells have to do for an organism to live…</a:t>
            </a:r>
            <a:endParaRPr lang="en-US" altLang="en-US" sz="2600" smtClean="0"/>
          </a:p>
          <a:p>
            <a:pPr lvl="1" eaLnBrk="1" hangingPunct="1"/>
            <a:r>
              <a:rPr lang="en-US" altLang="en-US" sz="2000" smtClean="0"/>
              <a:t>“breathe” </a:t>
            </a:r>
          </a:p>
          <a:p>
            <a:pPr lvl="2" eaLnBrk="1" hangingPunct="1"/>
            <a:r>
              <a:rPr lang="en-US" altLang="en-US" sz="1800" u="sng" smtClean="0">
                <a:solidFill>
                  <a:srgbClr val="CC0000"/>
                </a:solidFill>
              </a:rPr>
              <a:t>gas exchange: O</a:t>
            </a:r>
            <a:r>
              <a:rPr lang="en-US" altLang="en-US" sz="1800" baseline="-25000" smtClean="0">
                <a:solidFill>
                  <a:srgbClr val="CC0000"/>
                </a:solidFill>
              </a:rPr>
              <a:t>2</a:t>
            </a:r>
            <a:r>
              <a:rPr lang="en-US" altLang="en-US" sz="1800" u="sng" smtClean="0">
                <a:solidFill>
                  <a:srgbClr val="CC0000"/>
                </a:solidFill>
              </a:rPr>
              <a:t> in vs. CO</a:t>
            </a:r>
            <a:r>
              <a:rPr lang="en-US" altLang="en-US" sz="1800" baseline="-25000" smtClean="0">
                <a:solidFill>
                  <a:srgbClr val="CC0000"/>
                </a:solidFill>
              </a:rPr>
              <a:t>2</a:t>
            </a:r>
            <a:r>
              <a:rPr lang="en-US" altLang="en-US" sz="1800" u="sng" smtClean="0">
                <a:solidFill>
                  <a:srgbClr val="CC0000"/>
                </a:solidFill>
              </a:rPr>
              <a:t> out </a:t>
            </a:r>
            <a:endParaRPr lang="en-US" altLang="en-US" sz="1800" smtClean="0"/>
          </a:p>
          <a:p>
            <a:pPr lvl="1" eaLnBrk="1" hangingPunct="1"/>
            <a:r>
              <a:rPr lang="en-US" altLang="en-US" sz="2000" u="sng" smtClean="0">
                <a:solidFill>
                  <a:srgbClr val="CC0000"/>
                </a:solidFill>
              </a:rPr>
              <a:t>eat</a:t>
            </a:r>
            <a:endParaRPr lang="en-US" altLang="en-US" sz="2000" smtClean="0"/>
          </a:p>
          <a:p>
            <a:pPr lvl="2" eaLnBrk="1" hangingPunct="1"/>
            <a:r>
              <a:rPr lang="en-US" altLang="en-US" sz="1800" smtClean="0"/>
              <a:t>take in &amp; digest food</a:t>
            </a:r>
          </a:p>
          <a:p>
            <a:pPr lvl="1" eaLnBrk="1" hangingPunct="1"/>
            <a:r>
              <a:rPr lang="en-US" altLang="en-US" sz="2000" u="sng" smtClean="0">
                <a:solidFill>
                  <a:srgbClr val="CC0000"/>
                </a:solidFill>
              </a:rPr>
              <a:t>make energy</a:t>
            </a:r>
            <a:endParaRPr lang="en-US" altLang="en-US" sz="2000" smtClean="0"/>
          </a:p>
          <a:p>
            <a:pPr lvl="2" eaLnBrk="1" hangingPunct="1"/>
            <a:r>
              <a:rPr lang="en-US" altLang="en-US" sz="1800" smtClean="0"/>
              <a:t>ATP</a:t>
            </a:r>
          </a:p>
          <a:p>
            <a:pPr lvl="1" eaLnBrk="1" hangingPunct="1"/>
            <a:r>
              <a:rPr lang="en-US" altLang="en-US" sz="2000" u="sng" smtClean="0">
                <a:solidFill>
                  <a:srgbClr val="CC0000"/>
                </a:solidFill>
              </a:rPr>
              <a:t>build molecules</a:t>
            </a:r>
            <a:endParaRPr lang="en-US" altLang="en-US" sz="2000" smtClean="0"/>
          </a:p>
          <a:p>
            <a:pPr lvl="2" eaLnBrk="1" hangingPunct="1"/>
            <a:r>
              <a:rPr lang="en-US" altLang="en-US" sz="1800" smtClean="0"/>
              <a:t>proteins, carbohydrates, fats, nucleic acids</a:t>
            </a:r>
          </a:p>
          <a:p>
            <a:pPr lvl="1" eaLnBrk="1" hangingPunct="1"/>
            <a:r>
              <a:rPr lang="en-US" altLang="en-US" sz="2000" u="sng" smtClean="0">
                <a:solidFill>
                  <a:srgbClr val="CC0000"/>
                </a:solidFill>
              </a:rPr>
              <a:t>remove wastes</a:t>
            </a:r>
            <a:r>
              <a:rPr lang="en-US" altLang="en-US" sz="2000" u="sng" smtClean="0">
                <a:solidFill>
                  <a:srgbClr val="ED001D"/>
                </a:solidFill>
              </a:rPr>
              <a:t> </a:t>
            </a:r>
          </a:p>
          <a:p>
            <a:pPr lvl="1" eaLnBrk="1" hangingPunct="1"/>
            <a:r>
              <a:rPr lang="en-US" altLang="en-US" sz="2000" u="sng" smtClean="0">
                <a:solidFill>
                  <a:srgbClr val="CC0000"/>
                </a:solidFill>
              </a:rPr>
              <a:t>control internal conditions</a:t>
            </a:r>
          </a:p>
          <a:p>
            <a:pPr lvl="2" eaLnBrk="1" hangingPunct="1"/>
            <a:r>
              <a:rPr lang="en-US" altLang="en-US" sz="1800" u="sng" smtClean="0">
                <a:solidFill>
                  <a:srgbClr val="CC0000"/>
                </a:solidFill>
              </a:rPr>
              <a:t>homeostasis</a:t>
            </a:r>
          </a:p>
          <a:p>
            <a:pPr lvl="1" eaLnBrk="1" hangingPunct="1"/>
            <a:r>
              <a:rPr lang="en-US" altLang="en-US" sz="2000" u="sng" smtClean="0">
                <a:solidFill>
                  <a:srgbClr val="CC0000"/>
                </a:solidFill>
              </a:rPr>
              <a:t>respond to external environment</a:t>
            </a:r>
          </a:p>
          <a:p>
            <a:pPr lvl="1" eaLnBrk="1" hangingPunct="1"/>
            <a:r>
              <a:rPr lang="en-US" altLang="en-US" sz="2000" u="sng" smtClean="0">
                <a:solidFill>
                  <a:srgbClr val="CC0000"/>
                </a:solidFill>
              </a:rPr>
              <a:t>build more cells</a:t>
            </a:r>
            <a:endParaRPr lang="en-US" altLang="en-US" sz="2000" smtClean="0"/>
          </a:p>
          <a:p>
            <a:pPr lvl="2" eaLnBrk="1" hangingPunct="1"/>
            <a:r>
              <a:rPr lang="en-US" altLang="en-US" sz="1800" smtClean="0"/>
              <a:t>growth, repair, reproduction &amp; development</a:t>
            </a:r>
          </a:p>
        </p:txBody>
      </p:sp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Work of Life</a:t>
            </a:r>
          </a:p>
        </p:txBody>
      </p:sp>
      <p:sp>
        <p:nvSpPr>
          <p:cNvPr id="663559" name="AutoShape 7"/>
          <p:cNvSpPr>
            <a:spLocks noChangeArrowheads="1"/>
          </p:cNvSpPr>
          <p:nvPr/>
        </p:nvSpPr>
        <p:spPr bwMode="auto">
          <a:xfrm>
            <a:off x="4303713" y="2771775"/>
            <a:ext cx="2087562" cy="1366838"/>
          </a:xfrm>
          <a:prstGeom prst="irregularSeal1">
            <a:avLst/>
          </a:prstGeom>
          <a:solidFill>
            <a:srgbClr val="CC0000"/>
          </a:solidFill>
          <a:ln w="57150">
            <a:solidFill>
              <a:srgbClr val="FF640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4000" b="1">
                <a:solidFill>
                  <a:srgbClr val="FFEA18"/>
                </a:solidFill>
              </a:rPr>
              <a:t>ATP</a:t>
            </a:r>
            <a:endParaRPr lang="en-US" altLang="en-US" sz="4000" b="1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6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6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6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6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6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6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6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6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6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6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63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63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63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6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sio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6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6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6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6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6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6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5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635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635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5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635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635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55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6355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6355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55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6355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66355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55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6355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66355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3555" grpId="0" build="p" autoUpdateAnimBg="0"/>
      <p:bldP spid="66355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258" name="Rectangle 2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79450" y="1423988"/>
            <a:ext cx="7931150" cy="5186362"/>
          </a:xfrm>
        </p:spPr>
        <p:txBody>
          <a:bodyPr/>
          <a:lstStyle/>
          <a:p>
            <a:pPr eaLnBrk="1" hangingPunct="1"/>
            <a:r>
              <a:rPr lang="en-US" altLang="en-US" smtClean="0"/>
              <a:t>Cells have 3 main jobs</a:t>
            </a:r>
          </a:p>
          <a:p>
            <a:pPr lvl="1" eaLnBrk="1" hangingPunct="1"/>
            <a:r>
              <a:rPr lang="en-US" altLang="en-US" u="sng" smtClean="0">
                <a:solidFill>
                  <a:srgbClr val="CC0000"/>
                </a:solidFill>
              </a:rPr>
              <a:t>make energy</a:t>
            </a:r>
            <a:endParaRPr lang="en-US" altLang="en-US" smtClean="0"/>
          </a:p>
          <a:p>
            <a:pPr lvl="2" eaLnBrk="1" hangingPunct="1"/>
            <a:r>
              <a:rPr lang="en-US" altLang="en-US" smtClean="0"/>
              <a:t>need energy for all activities</a:t>
            </a:r>
          </a:p>
          <a:p>
            <a:pPr lvl="2" eaLnBrk="1" hangingPunct="1"/>
            <a:r>
              <a:rPr lang="en-US" altLang="en-US" smtClean="0"/>
              <a:t>need to clean up waste produced </a:t>
            </a:r>
            <a:br>
              <a:rPr lang="en-US" altLang="en-US" smtClean="0"/>
            </a:br>
            <a:r>
              <a:rPr lang="en-US" altLang="en-US" smtClean="0"/>
              <a:t>while making energy</a:t>
            </a:r>
          </a:p>
          <a:p>
            <a:pPr lvl="1" eaLnBrk="1" hangingPunct="1"/>
            <a:r>
              <a:rPr lang="en-US" altLang="en-US" u="sng" smtClean="0">
                <a:solidFill>
                  <a:srgbClr val="CC0000"/>
                </a:solidFill>
              </a:rPr>
              <a:t>make proteins</a:t>
            </a:r>
            <a:endParaRPr lang="en-US" altLang="en-US" smtClean="0"/>
          </a:p>
          <a:p>
            <a:pPr lvl="2" eaLnBrk="1" hangingPunct="1"/>
            <a:r>
              <a:rPr lang="en-US" altLang="en-US" smtClean="0"/>
              <a:t>proteins do all the work in a cell, </a:t>
            </a:r>
            <a:br>
              <a:rPr lang="en-US" altLang="en-US" smtClean="0"/>
            </a:br>
            <a:r>
              <a:rPr lang="en-US" altLang="en-US" smtClean="0"/>
              <a:t>so we need lots of them</a:t>
            </a:r>
          </a:p>
          <a:p>
            <a:pPr lvl="1" eaLnBrk="1" hangingPunct="1"/>
            <a:r>
              <a:rPr lang="en-US" altLang="en-US" u="sng" smtClean="0">
                <a:solidFill>
                  <a:srgbClr val="CC0000"/>
                </a:solidFill>
              </a:rPr>
              <a:t>make more cells</a:t>
            </a:r>
            <a:endParaRPr lang="en-US" altLang="en-US" smtClean="0"/>
          </a:p>
          <a:p>
            <a:pPr lvl="2" eaLnBrk="1" hangingPunct="1"/>
            <a:r>
              <a:rPr lang="en-US" altLang="en-US" smtClean="0"/>
              <a:t>for growth</a:t>
            </a:r>
          </a:p>
          <a:p>
            <a:pPr lvl="2" eaLnBrk="1" hangingPunct="1"/>
            <a:r>
              <a:rPr lang="en-US" altLang="en-US" smtClean="0"/>
              <a:t>to replace damaged or diseased cells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Jobs of Cells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9" r="27000" b="3796"/>
          <a:stretch>
            <a:fillRect/>
          </a:stretch>
        </p:blipFill>
        <p:spPr bwMode="auto">
          <a:xfrm>
            <a:off x="7043738" y="0"/>
            <a:ext cx="2259012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00" r="27000" b="14999"/>
          <a:stretch>
            <a:fillRect/>
          </a:stretch>
        </p:blipFill>
        <p:spPr bwMode="auto">
          <a:xfrm>
            <a:off x="5422900" y="0"/>
            <a:ext cx="1674813" cy="231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6262" name="AutoShape 6"/>
          <p:cNvSpPr>
            <a:spLocks noChangeArrowheads="1"/>
          </p:cNvSpPr>
          <p:nvPr/>
        </p:nvSpPr>
        <p:spPr bwMode="auto">
          <a:xfrm>
            <a:off x="6827838" y="2543175"/>
            <a:ext cx="2195512" cy="1168400"/>
          </a:xfrm>
          <a:prstGeom prst="wedgeEllipseCallout">
            <a:avLst>
              <a:gd name="adj1" fmla="val -34380"/>
              <a:gd name="adj2" fmla="val -147690"/>
            </a:avLst>
          </a:prstGeom>
          <a:solidFill>
            <a:srgbClr val="FFEA18"/>
          </a:solidFill>
          <a:ln w="38100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800" b="1">
                <a:solidFill>
                  <a:srgbClr val="0F116A"/>
                </a:solidFill>
                <a:latin typeface="Comic Sans MS" pitchFamily="48" charset="0"/>
                <a:ea typeface="Geneva" pitchFamily="48" charset="-128"/>
              </a:rPr>
              <a:t>Our organelles</a:t>
            </a:r>
            <a:br>
              <a:rPr lang="en-US" altLang="en-US" sz="1800" b="1">
                <a:solidFill>
                  <a:srgbClr val="0F116A"/>
                </a:solidFill>
                <a:latin typeface="Comic Sans MS" pitchFamily="48" charset="0"/>
                <a:ea typeface="Geneva" pitchFamily="48" charset="-128"/>
              </a:rPr>
            </a:br>
            <a:r>
              <a:rPr lang="en-US" altLang="en-US" sz="1800" b="1">
                <a:solidFill>
                  <a:srgbClr val="0F116A"/>
                </a:solidFill>
                <a:latin typeface="Comic Sans MS" pitchFamily="48" charset="0"/>
                <a:ea typeface="Geneva" pitchFamily="48" charset="-128"/>
              </a:rPr>
              <a:t>do all these</a:t>
            </a:r>
            <a:br>
              <a:rPr lang="en-US" altLang="en-US" sz="1800" b="1">
                <a:solidFill>
                  <a:srgbClr val="0F116A"/>
                </a:solidFill>
                <a:latin typeface="Comic Sans MS" pitchFamily="48" charset="0"/>
                <a:ea typeface="Geneva" pitchFamily="48" charset="-128"/>
              </a:rPr>
            </a:br>
            <a:r>
              <a:rPr lang="en-US" altLang="en-US" sz="1800" b="1">
                <a:solidFill>
                  <a:srgbClr val="0F116A"/>
                </a:solidFill>
                <a:latin typeface="Comic Sans MS" pitchFamily="48" charset="0"/>
                <a:ea typeface="Geneva" pitchFamily="48" charset="-128"/>
              </a:rPr>
              <a:t>jobs</a:t>
            </a:r>
            <a:r>
              <a:rPr lang="en-US" altLang="en-US" sz="1800" b="1" i="1">
                <a:solidFill>
                  <a:srgbClr val="0F116A"/>
                </a:solidFill>
                <a:latin typeface="Comic Sans MS" pitchFamily="48" charset="0"/>
                <a:ea typeface="Geneva" pitchFamily="48" charset="-128"/>
              </a:rPr>
              <a:t>!</a:t>
            </a:r>
            <a:r>
              <a:rPr lang="en-US" altLang="en-US" sz="1800" b="1">
                <a:solidFill>
                  <a:srgbClr val="0F116A"/>
                </a:solidFill>
                <a:latin typeface="Comic Sans MS" pitchFamily="48" charset="0"/>
                <a:ea typeface="Geneva" pitchFamily="48" charset="-128"/>
              </a:rPr>
              <a:t> </a:t>
            </a:r>
          </a:p>
        </p:txBody>
      </p:sp>
      <p:sp>
        <p:nvSpPr>
          <p:cNvPr id="736263" name="AutoShape 7"/>
          <p:cNvSpPr>
            <a:spLocks noChangeArrowheads="1"/>
          </p:cNvSpPr>
          <p:nvPr/>
        </p:nvSpPr>
        <p:spPr bwMode="auto">
          <a:xfrm>
            <a:off x="200025" y="2532063"/>
            <a:ext cx="1255713" cy="822325"/>
          </a:xfrm>
          <a:prstGeom prst="irregularSeal1">
            <a:avLst/>
          </a:prstGeom>
          <a:solidFill>
            <a:srgbClr val="CC0000"/>
          </a:solidFill>
          <a:ln w="57150">
            <a:solidFill>
              <a:srgbClr val="FF640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b="1">
                <a:solidFill>
                  <a:srgbClr val="FFEA18"/>
                </a:solidFill>
              </a:rPr>
              <a:t>ATP</a:t>
            </a:r>
            <a:endParaRPr lang="en-US" altLang="en-US" b="1">
              <a:solidFill>
                <a:schemeClr val="tx2"/>
              </a:solidFill>
            </a:endParaRPr>
          </a:p>
        </p:txBody>
      </p:sp>
      <p:pic>
        <p:nvPicPr>
          <p:cNvPr id="736264" name="Picture 8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00" r="27000" b="14999"/>
          <a:stretch>
            <a:fillRect/>
          </a:stretch>
        </p:blipFill>
        <p:spPr bwMode="auto">
          <a:xfrm>
            <a:off x="7831138" y="5102225"/>
            <a:ext cx="974725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6265" name="Picture 9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00" r="27000" b="14999"/>
          <a:stretch>
            <a:fillRect/>
          </a:stretch>
        </p:blipFill>
        <p:spPr bwMode="auto">
          <a:xfrm>
            <a:off x="7077075" y="4764088"/>
            <a:ext cx="974725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6266" name="Picture 10" descr="pepsin-pepsinogen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970"/>
          <a:stretch>
            <a:fillRect/>
          </a:stretch>
        </p:blipFill>
        <p:spPr bwMode="auto">
          <a:xfrm>
            <a:off x="0" y="4089400"/>
            <a:ext cx="1449388" cy="110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6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6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2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362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362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36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36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36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36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sio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2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362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362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2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362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362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2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362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362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362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2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362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362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2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362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362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7362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7362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2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362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362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2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362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362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7362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Qua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6258" grpId="0" build="p" autoUpdateAnimBg="0"/>
      <p:bldP spid="736262" grpId="0" animBg="1" autoUpdateAnimBg="0"/>
      <p:bldP spid="73626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Organelles</a:t>
            </a:r>
          </a:p>
        </p:txBody>
      </p:sp>
      <p:sp>
        <p:nvSpPr>
          <p:cNvPr id="70451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723900" y="1352550"/>
            <a:ext cx="8274050" cy="12366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600" smtClean="0"/>
              <a:t>Organelles do the work of cells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each structure has a job to do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 smtClean="0"/>
              <a:t>keeps the cell alive; keeps you alive</a:t>
            </a:r>
          </a:p>
        </p:txBody>
      </p:sp>
      <p:pic>
        <p:nvPicPr>
          <p:cNvPr id="9220" name="Picture 4" descr="AnimalCell-N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6" t="23529" r="9091" b="12941"/>
          <a:stretch>
            <a:fillRect/>
          </a:stretch>
        </p:blipFill>
        <p:spPr bwMode="auto">
          <a:xfrm>
            <a:off x="792163" y="2611438"/>
            <a:ext cx="7675562" cy="431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6426200" y="6465888"/>
            <a:ext cx="26257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b="1">
                <a:solidFill>
                  <a:srgbClr val="0F116A"/>
                </a:solidFill>
              </a:rPr>
              <a:t>Model Animal Cell</a:t>
            </a:r>
          </a:p>
        </p:txBody>
      </p:sp>
      <p:pic>
        <p:nvPicPr>
          <p:cNvPr id="704518" name="Picture 6" descr="penguin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5464175"/>
            <a:ext cx="1371600" cy="139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4519" name="AutoShape 7"/>
          <p:cNvSpPr>
            <a:spLocks noChangeArrowheads="1"/>
          </p:cNvSpPr>
          <p:nvPr/>
        </p:nvSpPr>
        <p:spPr bwMode="auto">
          <a:xfrm>
            <a:off x="98425" y="3486150"/>
            <a:ext cx="2195513" cy="1001713"/>
          </a:xfrm>
          <a:prstGeom prst="wedgeEllipseCallout">
            <a:avLst>
              <a:gd name="adj1" fmla="val -7051"/>
              <a:gd name="adj2" fmla="val 163153"/>
            </a:avLst>
          </a:prstGeom>
          <a:solidFill>
            <a:srgbClr val="FFEA18"/>
          </a:solidFill>
          <a:ln w="38100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800" b="1">
                <a:solidFill>
                  <a:srgbClr val="0F116A"/>
                </a:solidFill>
                <a:latin typeface="Comic Sans MS" pitchFamily="48" charset="0"/>
                <a:ea typeface="Geneva" pitchFamily="48" charset="-128"/>
              </a:rPr>
              <a:t>They’re like</a:t>
            </a:r>
            <a:br>
              <a:rPr lang="en-US" altLang="en-US" sz="1800" b="1">
                <a:solidFill>
                  <a:srgbClr val="0F116A"/>
                </a:solidFill>
                <a:latin typeface="Comic Sans MS" pitchFamily="48" charset="0"/>
                <a:ea typeface="Geneva" pitchFamily="48" charset="-128"/>
              </a:rPr>
            </a:br>
            <a:r>
              <a:rPr lang="en-US" altLang="en-US" sz="1800" b="1">
                <a:solidFill>
                  <a:srgbClr val="0F116A"/>
                </a:solidFill>
                <a:latin typeface="Comic Sans MS" pitchFamily="48" charset="0"/>
                <a:ea typeface="Geneva" pitchFamily="48" charset="-128"/>
              </a:rPr>
              <a:t>mini-organs</a:t>
            </a:r>
            <a:r>
              <a:rPr lang="en-US" altLang="en-US" sz="1800" b="1" i="1">
                <a:solidFill>
                  <a:srgbClr val="0F116A"/>
                </a:solidFill>
                <a:latin typeface="Comic Sans MS" pitchFamily="48" charset="0"/>
                <a:ea typeface="Geneva" pitchFamily="48" charset="-128"/>
              </a:rPr>
              <a:t>!</a:t>
            </a:r>
            <a:r>
              <a:rPr lang="en-US" altLang="en-US" sz="1800" b="1">
                <a:solidFill>
                  <a:srgbClr val="0F116A"/>
                </a:solidFill>
                <a:latin typeface="Comic Sans MS" pitchFamily="48" charset="0"/>
                <a:ea typeface="Geneva" pitchFamily="48" charset="-128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0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0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0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0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04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045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Qua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4515" grpId="0" build="p" autoUpdateAnimBg="0"/>
      <p:bldP spid="704519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1. Cells need power</a:t>
            </a:r>
            <a:r>
              <a:rPr lang="en-US" altLang="en-US" i="1" smtClean="0"/>
              <a:t>!</a:t>
            </a:r>
            <a:endParaRPr lang="en-US" altLang="en-US" smtClean="0"/>
          </a:p>
        </p:txBody>
      </p:sp>
      <p:sp>
        <p:nvSpPr>
          <p:cNvPr id="70553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381125"/>
            <a:ext cx="8085138" cy="5233988"/>
          </a:xfrm>
        </p:spPr>
        <p:txBody>
          <a:bodyPr/>
          <a:lstStyle/>
          <a:p>
            <a:pPr eaLnBrk="1" hangingPunct="1"/>
            <a:r>
              <a:rPr lang="en-US" altLang="en-US" smtClean="0"/>
              <a:t>Making energy</a:t>
            </a:r>
          </a:p>
          <a:p>
            <a:pPr lvl="1" eaLnBrk="1" hangingPunct="1"/>
            <a:r>
              <a:rPr lang="en-US" altLang="en-US" smtClean="0"/>
              <a:t>to fuel daily life &amp; growth, the cell must…</a:t>
            </a:r>
          </a:p>
          <a:p>
            <a:pPr lvl="2" eaLnBrk="1" hangingPunct="1"/>
            <a:r>
              <a:rPr lang="en-US" altLang="en-US" smtClean="0"/>
              <a:t>take in food &amp; digest it</a:t>
            </a:r>
          </a:p>
          <a:p>
            <a:pPr lvl="2" eaLnBrk="1" hangingPunct="1"/>
            <a:r>
              <a:rPr lang="en-US" altLang="en-US" smtClean="0"/>
              <a:t>take in oxygen (O</a:t>
            </a:r>
            <a:r>
              <a:rPr lang="en-US" altLang="en-US" baseline="-25000" smtClean="0"/>
              <a:t>2</a:t>
            </a:r>
            <a:r>
              <a:rPr lang="en-US" altLang="en-US" smtClean="0"/>
              <a:t>)</a:t>
            </a:r>
          </a:p>
          <a:p>
            <a:pPr lvl="2" eaLnBrk="1" hangingPunct="1"/>
            <a:r>
              <a:rPr lang="en-US" altLang="en-US" smtClean="0"/>
              <a:t>make ATP</a:t>
            </a:r>
          </a:p>
          <a:p>
            <a:pPr lvl="2" eaLnBrk="1" hangingPunct="1"/>
            <a:r>
              <a:rPr lang="en-US" altLang="en-US" smtClean="0"/>
              <a:t>remove waste</a:t>
            </a:r>
          </a:p>
          <a:p>
            <a:pPr lvl="1" eaLnBrk="1" hangingPunct="1"/>
            <a:r>
              <a:rPr lang="en-US" altLang="en-US" smtClean="0"/>
              <a:t>organelles that do this work…</a:t>
            </a:r>
          </a:p>
          <a:p>
            <a:pPr lvl="2" eaLnBrk="1" hangingPunct="1"/>
            <a:r>
              <a:rPr lang="en-US" altLang="en-US" u="sng" smtClean="0">
                <a:solidFill>
                  <a:srgbClr val="CC0000"/>
                </a:solidFill>
              </a:rPr>
              <a:t>cell membrane </a:t>
            </a:r>
          </a:p>
          <a:p>
            <a:pPr lvl="2" eaLnBrk="1" hangingPunct="1"/>
            <a:r>
              <a:rPr lang="en-US" altLang="en-US" u="sng" smtClean="0">
                <a:solidFill>
                  <a:srgbClr val="CC0000"/>
                </a:solidFill>
              </a:rPr>
              <a:t>lysosomes</a:t>
            </a:r>
          </a:p>
          <a:p>
            <a:pPr lvl="2" eaLnBrk="1" hangingPunct="1"/>
            <a:r>
              <a:rPr lang="en-US" altLang="en-US" u="sng" smtClean="0">
                <a:solidFill>
                  <a:srgbClr val="CC0000"/>
                </a:solidFill>
              </a:rPr>
              <a:t>vacuoles &amp; vesicles </a:t>
            </a:r>
          </a:p>
          <a:p>
            <a:pPr lvl="2" eaLnBrk="1" hangingPunct="1"/>
            <a:r>
              <a:rPr lang="en-US" altLang="en-US" u="sng" smtClean="0">
                <a:solidFill>
                  <a:srgbClr val="CC0000"/>
                </a:solidFill>
              </a:rPr>
              <a:t>mitochondria</a:t>
            </a:r>
            <a:endParaRPr lang="en-US" altLang="en-US" smtClean="0"/>
          </a:p>
        </p:txBody>
      </p:sp>
      <p:sp>
        <p:nvSpPr>
          <p:cNvPr id="705540" name="AutoShape 4"/>
          <p:cNvSpPr>
            <a:spLocks noChangeArrowheads="1"/>
          </p:cNvSpPr>
          <p:nvPr/>
        </p:nvSpPr>
        <p:spPr bwMode="auto">
          <a:xfrm>
            <a:off x="274638" y="3043238"/>
            <a:ext cx="1255712" cy="822325"/>
          </a:xfrm>
          <a:prstGeom prst="irregularSeal1">
            <a:avLst/>
          </a:prstGeom>
          <a:solidFill>
            <a:srgbClr val="CC0000"/>
          </a:solidFill>
          <a:ln w="57150">
            <a:solidFill>
              <a:srgbClr val="FF640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b="1">
                <a:solidFill>
                  <a:srgbClr val="FFEA18"/>
                </a:solidFill>
              </a:rPr>
              <a:t>ATP</a:t>
            </a:r>
            <a:endParaRPr lang="en-US" altLang="en-US" b="1">
              <a:solidFill>
                <a:schemeClr val="tx2"/>
              </a:solidFill>
            </a:endParaRPr>
          </a:p>
        </p:txBody>
      </p:sp>
      <p:pic>
        <p:nvPicPr>
          <p:cNvPr id="10245" name="Picture 6" descr="mitochondria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425" y="5267325"/>
            <a:ext cx="1889125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7" descr="mitochondria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488" y="4484688"/>
            <a:ext cx="1368425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0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0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0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0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0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0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0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0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05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05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05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05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sio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0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0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0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0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05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05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05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05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055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055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055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055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5539" grpId="0" build="p" autoUpdateAnimBg="0"/>
      <p:bldP spid="705540" grpId="0" animBg="1"/>
    </p:bldLst>
  </p:timing>
</p:sld>
</file>

<file path=ppt/theme/theme1.xml><?xml version="1.0" encoding="utf-8"?>
<a:theme xmlns:a="http://schemas.openxmlformats.org/drawingml/2006/main" name="Blueprint">
  <a:themeElements>
    <a:clrScheme name="Blueprint 2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Bluepr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EA18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EA18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ueprint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21673</TotalTime>
  <Words>496</Words>
  <Application>Microsoft Office PowerPoint</Application>
  <PresentationFormat>On-screen Show (4:3)</PresentationFormat>
  <Paragraphs>167</Paragraphs>
  <Slides>19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Blueprint</vt:lpstr>
      <vt:lpstr>PowerPoint Presentation</vt:lpstr>
      <vt:lpstr>PowerPoint Presentation</vt:lpstr>
      <vt:lpstr>Types of cells</vt:lpstr>
      <vt:lpstr>Cell size comparison</vt:lpstr>
      <vt:lpstr>Why study cells?</vt:lpstr>
      <vt:lpstr>The Work of Life</vt:lpstr>
      <vt:lpstr>The Jobs of Cells</vt:lpstr>
      <vt:lpstr>Organelles</vt:lpstr>
      <vt:lpstr>1. Cells need power!</vt:lpstr>
      <vt:lpstr>Cell membrane</vt:lpstr>
      <vt:lpstr>PowerPoint Presentation</vt:lpstr>
      <vt:lpstr>Vacuoles &amp; vesicles</vt:lpstr>
      <vt:lpstr>Food &amp; water storage</vt:lpstr>
      <vt:lpstr>PowerPoint Presentation</vt:lpstr>
      <vt:lpstr>Lysosomes</vt:lpstr>
      <vt:lpstr>A Job for Lysosomes</vt:lpstr>
      <vt:lpstr>PowerPoint Presentation</vt:lpstr>
      <vt:lpstr>Mitochondria</vt:lpstr>
      <vt:lpstr>PowerPoint Presentation</vt:lpstr>
    </vt:vector>
  </TitlesOfParts>
  <Company>Kim Foglia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Tour of Cell Organelles</dc:title>
  <dc:creator>Renee C. Barnett</dc:creator>
  <cp:lastModifiedBy>Renee C. Barnett</cp:lastModifiedBy>
  <cp:revision>249</cp:revision>
  <cp:lastPrinted>2016-10-05T13:59:28Z</cp:lastPrinted>
  <dcterms:modified xsi:type="dcterms:W3CDTF">2016-10-11T14:29:36Z</dcterms:modified>
</cp:coreProperties>
</file>