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77" r:id="rId2"/>
    <p:sldId id="503" r:id="rId3"/>
    <p:sldId id="500" r:id="rId4"/>
    <p:sldId id="499" r:id="rId5"/>
    <p:sldId id="501" r:id="rId6"/>
    <p:sldId id="490" r:id="rId7"/>
    <p:sldId id="377" r:id="rId8"/>
    <p:sldId id="491" r:id="rId9"/>
    <p:sldId id="380" r:id="rId10"/>
    <p:sldId id="487" r:id="rId11"/>
    <p:sldId id="402" r:id="rId12"/>
    <p:sldId id="484" r:id="rId13"/>
    <p:sldId id="453" r:id="rId14"/>
    <p:sldId id="502" r:id="rId15"/>
    <p:sldId id="504" r:id="rId16"/>
    <p:sldId id="505" r:id="rId17"/>
    <p:sldId id="486" r:id="rId18"/>
    <p:sldId id="507" r:id="rId19"/>
    <p:sldId id="465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16A"/>
    <a:srgbClr val="ED001D"/>
    <a:srgbClr val="209ACF"/>
    <a:srgbClr val="FF0322"/>
    <a:srgbClr val="000000"/>
    <a:srgbClr val="CC0000"/>
    <a:srgbClr val="0D6726"/>
    <a:srgbClr val="FFE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 preferSingleView="1">
    <p:restoredLeft sz="22093" autoAdjust="0"/>
    <p:restoredTop sz="97432" autoAdjust="0"/>
  </p:normalViewPr>
  <p:slideViewPr>
    <p:cSldViewPr snapToGrid="0">
      <p:cViewPr>
        <p:scale>
          <a:sx n="70" d="100"/>
          <a:sy n="70" d="100"/>
        </p:scale>
        <p:origin x="-2028" y="-198"/>
      </p:cViewPr>
      <p:guideLst>
        <p:guide orient="horz" pos="14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29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5A18BCC8-FB78-45F1-8314-0372CB970EB2}" type="slidenum">
              <a:rPr lang="en-US" altLang="en-US"/>
              <a:pPr>
                <a:defRPr/>
              </a:pPr>
              <a:t>‹#›</a:t>
            </a:fld>
            <a:endParaRPr lang="en-US" alt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en-US" altLang="en-US" sz="1100" b="1" smtClean="0">
                <a:latin typeface="Arial" charset="0"/>
              </a:rPr>
              <a:t>Name ___________________________	Ms. Foglia</a:t>
            </a:r>
            <a:endParaRPr lang="en-US" altLang="en-US" sz="1800" b="1" smtClean="0">
              <a:latin typeface="Arial" charset="0"/>
            </a:endParaRPr>
          </a:p>
          <a:p>
            <a:pPr algn="ctr">
              <a:defRPr/>
            </a:pPr>
            <a:r>
              <a:rPr lang="en-US" altLang="en-US" sz="1400" b="1" smtClean="0">
                <a:latin typeface="Arial" charset="0"/>
              </a:rPr>
              <a:t>Regents Biology</a:t>
            </a:r>
          </a:p>
        </p:txBody>
      </p:sp>
    </p:spTree>
    <p:extLst>
      <p:ext uri="{BB962C8B-B14F-4D97-AF65-F5344CB8AC3E}">
        <p14:creationId xmlns:p14="http://schemas.microsoft.com/office/powerpoint/2010/main" val="311882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fld id="{B49E4F7B-889A-4BCE-B129-1CD50ADC2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9686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latin typeface="Times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/>
              <a:t>AP Biology</a:t>
            </a:r>
            <a:endParaRPr lang="en-US" altLang="en-US">
              <a:latin typeface="Times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31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E4F5-A237-418A-BF79-AB5307F7F4C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9E31-0423-4D27-B055-3D5CCEF6FB2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43AFB-F529-4D42-AB98-4190E0E6EC2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5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23F7-B95E-4213-9EDE-C26732732229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7BA6F-5006-4092-BE25-62996DFDD10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6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0110-CA36-420E-BED1-1D5E6939C11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3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7CF17-0854-416F-BBAD-3E29EF69F91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7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2106-CF25-43BF-814E-9E60A6F544C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9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43EDD-B9C6-4D43-B84A-F8080F18961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0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0B33-2704-4572-A9DA-FB2DF8606033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2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E5C21723-D183-47EE-8F81-6BAED2D428F8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latin typeface="Times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/>
              <a:t>Regents Biology</a:t>
            </a:r>
            <a:endParaRPr lang="en-US" altLang="en-US"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rgbClr val="0F116A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bin"/><Relationship Id="rId13" Type="http://schemas.openxmlformats.org/officeDocument/2006/relationships/image" Target="../media/image20.wmf"/><Relationship Id="rId3" Type="http://schemas.openxmlformats.org/officeDocument/2006/relationships/audio" Target="../media/audio2.bin"/><Relationship Id="rId7" Type="http://schemas.openxmlformats.org/officeDocument/2006/relationships/audio" Target="../media/audio3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11" Type="http://schemas.openxmlformats.org/officeDocument/2006/relationships/image" Target="../media/image18.wmf"/><Relationship Id="rId5" Type="http://schemas.openxmlformats.org/officeDocument/2006/relationships/audio" Target="../media/audio6.bin"/><Relationship Id="rId10" Type="http://schemas.openxmlformats.org/officeDocument/2006/relationships/image" Target="../media/image17.wmf"/><Relationship Id="rId4" Type="http://schemas.openxmlformats.org/officeDocument/2006/relationships/audio" Target="../media/audio1.bin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bin"/><Relationship Id="rId4" Type="http://schemas.openxmlformats.org/officeDocument/2006/relationships/audio" Target="../media/audio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6.bin"/><Relationship Id="rId7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4.bin"/><Relationship Id="rId4" Type="http://schemas.openxmlformats.org/officeDocument/2006/relationships/audio" Target="../media/audio3.bin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Mitochondria are in both cells</a:t>
            </a:r>
            <a:r>
              <a:rPr lang="en-US" altLang="en-US" i="1" smtClean="0"/>
              <a:t>!!</a:t>
            </a:r>
            <a:endParaRPr lang="en-US" alt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212725" y="1955800"/>
            <a:ext cx="47625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4886325" y="1368425"/>
            <a:ext cx="44354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3798" name="Oval 6"/>
          <p:cNvSpPr>
            <a:spLocks noChangeArrowheads="1"/>
          </p:cNvSpPr>
          <p:nvPr/>
        </p:nvSpPr>
        <p:spPr bwMode="auto">
          <a:xfrm>
            <a:off x="1495425" y="4683125"/>
            <a:ext cx="1204913" cy="1177925"/>
          </a:xfrm>
          <a:prstGeom prst="ellips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73800" name="Oval 8"/>
          <p:cNvSpPr>
            <a:spLocks noChangeArrowheads="1"/>
          </p:cNvSpPr>
          <p:nvPr/>
        </p:nvSpPr>
        <p:spPr bwMode="auto">
          <a:xfrm>
            <a:off x="6376988" y="3870325"/>
            <a:ext cx="1019175" cy="996950"/>
          </a:xfrm>
          <a:prstGeom prst="ellips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73801" name="Rectangle 9"/>
          <p:cNvSpPr>
            <a:spLocks noChangeArrowheads="1"/>
          </p:cNvSpPr>
          <p:nvPr/>
        </p:nvSpPr>
        <p:spPr bwMode="auto">
          <a:xfrm>
            <a:off x="1314450" y="1333500"/>
            <a:ext cx="2776538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</a:rPr>
              <a:t>animal cells</a:t>
            </a:r>
            <a:endParaRPr lang="en-US" altLang="en-US" sz="3600" b="1">
              <a:solidFill>
                <a:schemeClr val="tx2"/>
              </a:solidFill>
            </a:endParaRPr>
          </a:p>
        </p:txBody>
      </p:sp>
      <p:sp>
        <p:nvSpPr>
          <p:cNvPr id="673802" name="Rectangle 10"/>
          <p:cNvSpPr>
            <a:spLocks noChangeArrowheads="1"/>
          </p:cNvSpPr>
          <p:nvPr/>
        </p:nvSpPr>
        <p:spPr bwMode="auto">
          <a:xfrm>
            <a:off x="5846763" y="1333500"/>
            <a:ext cx="2420937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solidFill>
                  <a:srgbClr val="0E6616"/>
                </a:solidFill>
              </a:rPr>
              <a:t>plant cells</a:t>
            </a:r>
          </a:p>
        </p:txBody>
      </p:sp>
      <p:grpSp>
        <p:nvGrpSpPr>
          <p:cNvPr id="673812" name="Group 20"/>
          <p:cNvGrpSpPr>
            <a:grpSpLocks/>
          </p:cNvGrpSpPr>
          <p:nvPr/>
        </p:nvGrpSpPr>
        <p:grpSpPr bwMode="auto">
          <a:xfrm>
            <a:off x="2697163" y="4832350"/>
            <a:ext cx="3968750" cy="1112838"/>
            <a:chOff x="1699" y="3044"/>
            <a:chExt cx="2500" cy="701"/>
          </a:xfrm>
        </p:grpSpPr>
        <p:grpSp>
          <p:nvGrpSpPr>
            <p:cNvPr id="22542" name="Group 14"/>
            <p:cNvGrpSpPr>
              <a:grpSpLocks/>
            </p:cNvGrpSpPr>
            <p:nvPr/>
          </p:nvGrpSpPr>
          <p:grpSpPr bwMode="auto">
            <a:xfrm>
              <a:off x="1699" y="3044"/>
              <a:ext cx="2500" cy="490"/>
              <a:chOff x="1699" y="3160"/>
              <a:chExt cx="2408" cy="374"/>
            </a:xfrm>
          </p:grpSpPr>
          <p:sp>
            <p:nvSpPr>
              <p:cNvPr id="22544" name="Line 12"/>
              <p:cNvSpPr>
                <a:spLocks noChangeShapeType="1"/>
              </p:cNvSpPr>
              <p:nvPr/>
            </p:nvSpPr>
            <p:spPr bwMode="auto">
              <a:xfrm>
                <a:off x="1699" y="3408"/>
                <a:ext cx="508" cy="12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5" name="Line 13"/>
              <p:cNvSpPr>
                <a:spLocks noChangeShapeType="1"/>
              </p:cNvSpPr>
              <p:nvPr/>
            </p:nvSpPr>
            <p:spPr bwMode="auto">
              <a:xfrm flipV="1">
                <a:off x="3841" y="3160"/>
                <a:ext cx="266" cy="307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3" name="Rectangle 11"/>
            <p:cNvSpPr>
              <a:spLocks noChangeArrowheads="1"/>
            </p:cNvSpPr>
            <p:nvPr/>
          </p:nvSpPr>
          <p:spPr bwMode="auto">
            <a:xfrm>
              <a:off x="1972" y="3341"/>
              <a:ext cx="1940" cy="404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 b="1">
                  <a:solidFill>
                    <a:srgbClr val="000000"/>
                  </a:solidFill>
                </a:rPr>
                <a:t>mitochondria</a:t>
              </a:r>
              <a:endParaRPr lang="en-US" altLang="en-US" sz="3600" b="1">
                <a:solidFill>
                  <a:srgbClr val="0E6616"/>
                </a:solidFill>
              </a:endParaRPr>
            </a:p>
          </p:txBody>
        </p:sp>
      </p:grpSp>
      <p:sp>
        <p:nvSpPr>
          <p:cNvPr id="673807" name="Oval 15"/>
          <p:cNvSpPr>
            <a:spLocks noChangeArrowheads="1"/>
          </p:cNvSpPr>
          <p:nvPr/>
        </p:nvSpPr>
        <p:spPr bwMode="auto">
          <a:xfrm>
            <a:off x="7329488" y="3751263"/>
            <a:ext cx="1019175" cy="996950"/>
          </a:xfrm>
          <a:prstGeom prst="ellips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73813" name="Group 21"/>
          <p:cNvGrpSpPr>
            <a:grpSpLocks/>
          </p:cNvGrpSpPr>
          <p:nvPr/>
        </p:nvGrpSpPr>
        <p:grpSpPr bwMode="auto">
          <a:xfrm>
            <a:off x="6407150" y="4746625"/>
            <a:ext cx="2647950" cy="1614488"/>
            <a:chOff x="4036" y="2990"/>
            <a:chExt cx="1668" cy="1017"/>
          </a:xfrm>
        </p:grpSpPr>
        <p:sp>
          <p:nvSpPr>
            <p:cNvPr id="22540" name="Line 19"/>
            <p:cNvSpPr>
              <a:spLocks noChangeShapeType="1"/>
            </p:cNvSpPr>
            <p:nvPr/>
          </p:nvSpPr>
          <p:spPr bwMode="auto">
            <a:xfrm flipV="1">
              <a:off x="4911" y="2990"/>
              <a:ext cx="51" cy="68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Rectangle 16"/>
            <p:cNvSpPr>
              <a:spLocks noChangeArrowheads="1"/>
            </p:cNvSpPr>
            <p:nvPr/>
          </p:nvSpPr>
          <p:spPr bwMode="auto">
            <a:xfrm>
              <a:off x="4036" y="3603"/>
              <a:ext cx="1668" cy="404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 b="1">
                  <a:solidFill>
                    <a:srgbClr val="008000"/>
                  </a:solidFill>
                </a:rPr>
                <a:t>chloroplast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7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3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7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8" grpId="0" animBg="1"/>
      <p:bldP spid="673800" grpId="0" animBg="1"/>
      <p:bldP spid="673801" grpId="0" animBg="1" autoUpdateAnimBg="0"/>
      <p:bldP spid="673802" grpId="0" animBg="1" autoUpdateAnimBg="0"/>
      <p:bldP spid="6738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imalCellfor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9636" name="Picture 4" descr="AnimalCell-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8063" y="1712913"/>
            <a:ext cx="71342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5"/>
          <p:cNvGrpSpPr>
            <a:grpSpLocks/>
          </p:cNvGrpSpPr>
          <p:nvPr/>
        </p:nvGrpSpPr>
        <p:grpSpPr bwMode="auto">
          <a:xfrm>
            <a:off x="4084638" y="433388"/>
            <a:ext cx="2682875" cy="1622425"/>
            <a:chOff x="2523" y="248"/>
            <a:chExt cx="1965" cy="1022"/>
          </a:xfrm>
        </p:grpSpPr>
        <p:sp>
          <p:nvSpPr>
            <p:cNvPr id="31774" name="Line 6"/>
            <p:cNvSpPr>
              <a:spLocks noChangeShapeType="1"/>
            </p:cNvSpPr>
            <p:nvPr/>
          </p:nvSpPr>
          <p:spPr bwMode="auto">
            <a:xfrm flipV="1">
              <a:off x="3062" y="678"/>
              <a:ext cx="905" cy="5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Text Box 7"/>
            <p:cNvSpPr txBox="1">
              <a:spLocks noChangeArrowheads="1"/>
            </p:cNvSpPr>
            <p:nvPr/>
          </p:nvSpPr>
          <p:spPr bwMode="auto">
            <a:xfrm>
              <a:off x="2523" y="248"/>
              <a:ext cx="1965" cy="78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lysosome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food digestion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garbage disposal &amp;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recycling</a:t>
              </a:r>
            </a:p>
          </p:txBody>
        </p:sp>
      </p:grpSp>
      <p:grpSp>
        <p:nvGrpSpPr>
          <p:cNvPr id="31749" name="Group 8"/>
          <p:cNvGrpSpPr>
            <a:grpSpLocks/>
          </p:cNvGrpSpPr>
          <p:nvPr/>
        </p:nvGrpSpPr>
        <p:grpSpPr bwMode="auto">
          <a:xfrm>
            <a:off x="88900" y="5197475"/>
            <a:ext cx="3673475" cy="1547813"/>
            <a:chOff x="56" y="3274"/>
            <a:chExt cx="2314" cy="975"/>
          </a:xfrm>
        </p:grpSpPr>
        <p:sp>
          <p:nvSpPr>
            <p:cNvPr id="31772" name="Line 9"/>
            <p:cNvSpPr>
              <a:spLocks noChangeShapeType="1"/>
            </p:cNvSpPr>
            <p:nvPr/>
          </p:nvSpPr>
          <p:spPr bwMode="auto">
            <a:xfrm flipH="1">
              <a:off x="1590" y="3345"/>
              <a:ext cx="780" cy="2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Text Box 10"/>
            <p:cNvSpPr txBox="1">
              <a:spLocks noChangeArrowheads="1"/>
            </p:cNvSpPr>
            <p:nvPr/>
          </p:nvSpPr>
          <p:spPr bwMode="auto">
            <a:xfrm>
              <a:off x="56" y="3274"/>
              <a:ext cx="1780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31750" name="Group 11"/>
          <p:cNvGrpSpPr>
            <a:grpSpLocks/>
          </p:cNvGrpSpPr>
          <p:nvPr/>
        </p:nvGrpSpPr>
        <p:grpSpPr bwMode="auto">
          <a:xfrm>
            <a:off x="57150" y="76200"/>
            <a:ext cx="3548063" cy="1912938"/>
            <a:chOff x="36" y="48"/>
            <a:chExt cx="2235" cy="1289"/>
          </a:xfrm>
        </p:grpSpPr>
        <p:sp>
          <p:nvSpPr>
            <p:cNvPr id="31770" name="Line 12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Text Box 13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holding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organelles in place</a:t>
              </a:r>
            </a:p>
          </p:txBody>
        </p:sp>
      </p:grpSp>
      <p:grpSp>
        <p:nvGrpSpPr>
          <p:cNvPr id="31751" name="Group 14"/>
          <p:cNvGrpSpPr>
            <a:grpSpLocks/>
          </p:cNvGrpSpPr>
          <p:nvPr/>
        </p:nvGrpSpPr>
        <p:grpSpPr bwMode="auto">
          <a:xfrm>
            <a:off x="76200" y="1400175"/>
            <a:ext cx="3581400" cy="1820863"/>
            <a:chOff x="48" y="882"/>
            <a:chExt cx="2256" cy="1147"/>
          </a:xfrm>
        </p:grpSpPr>
        <p:sp>
          <p:nvSpPr>
            <p:cNvPr id="31767" name="Line 15"/>
            <p:cNvSpPr>
              <a:spLocks noChangeShapeType="1"/>
            </p:cNvSpPr>
            <p:nvPr/>
          </p:nvSpPr>
          <p:spPr bwMode="auto">
            <a:xfrm flipH="1">
              <a:off x="1776" y="1356"/>
              <a:ext cx="528" cy="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16"/>
            <p:cNvSpPr>
              <a:spLocks noChangeShapeType="1"/>
            </p:cNvSpPr>
            <p:nvPr/>
          </p:nvSpPr>
          <p:spPr bwMode="auto">
            <a:xfrm flipH="1" flipV="1">
              <a:off x="1809" y="1378"/>
              <a:ext cx="62" cy="6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Text Box 17"/>
            <p:cNvSpPr txBox="1">
              <a:spLocks noChangeArrowheads="1"/>
            </p:cNvSpPr>
            <p:nvPr/>
          </p:nvSpPr>
          <p:spPr bwMode="auto">
            <a:xfrm>
              <a:off x="48" y="882"/>
              <a:ext cx="1790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vacuole &amp; vesicles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transport inside cells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storage</a:t>
              </a:r>
              <a:endParaRPr lang="en-US" altLang="en-US" sz="2000"/>
            </a:p>
          </p:txBody>
        </p:sp>
      </p:grpSp>
      <p:grpSp>
        <p:nvGrpSpPr>
          <p:cNvPr id="31752" name="Group 18"/>
          <p:cNvGrpSpPr>
            <a:grpSpLocks/>
          </p:cNvGrpSpPr>
          <p:nvPr/>
        </p:nvGrpSpPr>
        <p:grpSpPr bwMode="auto">
          <a:xfrm>
            <a:off x="88900" y="2955925"/>
            <a:ext cx="2417763" cy="2108200"/>
            <a:chOff x="56" y="1862"/>
            <a:chExt cx="1523" cy="1328"/>
          </a:xfrm>
        </p:grpSpPr>
        <p:sp>
          <p:nvSpPr>
            <p:cNvPr id="31764" name="Line 19"/>
            <p:cNvSpPr>
              <a:spLocks noChangeShapeType="1"/>
            </p:cNvSpPr>
            <p:nvPr/>
          </p:nvSpPr>
          <p:spPr bwMode="auto">
            <a:xfrm flipV="1">
              <a:off x="249" y="1862"/>
              <a:ext cx="1151" cy="96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Line 20"/>
            <p:cNvSpPr>
              <a:spLocks noChangeShapeType="1"/>
            </p:cNvSpPr>
            <p:nvPr/>
          </p:nvSpPr>
          <p:spPr bwMode="auto">
            <a:xfrm flipV="1">
              <a:off x="432" y="2470"/>
              <a:ext cx="701" cy="1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Text Box 21"/>
            <p:cNvSpPr txBox="1">
              <a:spLocks noChangeArrowheads="1"/>
            </p:cNvSpPr>
            <p:nvPr/>
          </p:nvSpPr>
          <p:spPr bwMode="auto">
            <a:xfrm>
              <a:off x="56" y="2599"/>
              <a:ext cx="152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mitochondria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ATP energy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from sugar + O</a:t>
              </a:r>
              <a:r>
                <a:rPr lang="en-US" altLang="en-US" sz="2000" baseline="-25000">
                  <a:sym typeface="Wingdings" pitchFamily="2" charset="2"/>
                </a:rPr>
                <a:t>2</a:t>
              </a:r>
              <a:endParaRPr lang="en-US" altLang="en-US" sz="2000">
                <a:sym typeface="Wingdings" pitchFamily="2" charset="2"/>
              </a:endParaRPr>
            </a:p>
          </p:txBody>
        </p:sp>
      </p:grpSp>
      <p:grpSp>
        <p:nvGrpSpPr>
          <p:cNvPr id="31753" name="Group 22"/>
          <p:cNvGrpSpPr>
            <a:grpSpLocks/>
          </p:cNvGrpSpPr>
          <p:nvPr/>
        </p:nvGrpSpPr>
        <p:grpSpPr bwMode="auto">
          <a:xfrm>
            <a:off x="6240463" y="1504950"/>
            <a:ext cx="2795587" cy="1184275"/>
            <a:chOff x="3931" y="948"/>
            <a:chExt cx="1761" cy="746"/>
          </a:xfrm>
        </p:grpSpPr>
        <p:sp>
          <p:nvSpPr>
            <p:cNvPr id="31762" name="Line 23"/>
            <p:cNvSpPr>
              <a:spLocks noChangeShapeType="1"/>
            </p:cNvSpPr>
            <p:nvPr/>
          </p:nvSpPr>
          <p:spPr bwMode="auto">
            <a:xfrm flipV="1">
              <a:off x="3931" y="1149"/>
              <a:ext cx="606" cy="5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Text Box 24"/>
            <p:cNvSpPr txBox="1">
              <a:spLocks noChangeArrowheads="1"/>
            </p:cNvSpPr>
            <p:nvPr/>
          </p:nvSpPr>
          <p:spPr bwMode="auto">
            <a:xfrm>
              <a:off x="4439" y="948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nucleus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protects DNA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cell</a:t>
              </a:r>
            </a:p>
          </p:txBody>
        </p:sp>
      </p:grpSp>
      <p:grpSp>
        <p:nvGrpSpPr>
          <p:cNvPr id="31754" name="Group 25"/>
          <p:cNvGrpSpPr>
            <a:grpSpLocks/>
          </p:cNvGrpSpPr>
          <p:nvPr/>
        </p:nvGrpSpPr>
        <p:grpSpPr bwMode="auto">
          <a:xfrm>
            <a:off x="6867525" y="3179763"/>
            <a:ext cx="2174875" cy="1208087"/>
            <a:chOff x="4326" y="2003"/>
            <a:chExt cx="1370" cy="761"/>
          </a:xfrm>
        </p:grpSpPr>
        <p:sp>
          <p:nvSpPr>
            <p:cNvPr id="31759" name="Line 26"/>
            <p:cNvSpPr>
              <a:spLocks noChangeShapeType="1"/>
            </p:cNvSpPr>
            <p:nvPr/>
          </p:nvSpPr>
          <p:spPr bwMode="auto">
            <a:xfrm flipH="1" flipV="1">
              <a:off x="4723" y="2003"/>
              <a:ext cx="102" cy="52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Line 27"/>
            <p:cNvSpPr>
              <a:spLocks noChangeShapeType="1"/>
            </p:cNvSpPr>
            <p:nvPr/>
          </p:nvSpPr>
          <p:spPr bwMode="auto">
            <a:xfrm flipH="1" flipV="1">
              <a:off x="4373" y="2178"/>
              <a:ext cx="419" cy="27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Text Box 28"/>
            <p:cNvSpPr txBox="1">
              <a:spLocks noChangeArrowheads="1"/>
            </p:cNvSpPr>
            <p:nvPr/>
          </p:nvSpPr>
          <p:spPr bwMode="auto">
            <a:xfrm>
              <a:off x="4326" y="2365"/>
              <a:ext cx="1370" cy="3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ribosomes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builds proteins</a:t>
              </a:r>
            </a:p>
          </p:txBody>
        </p:sp>
      </p:grpSp>
      <p:grpSp>
        <p:nvGrpSpPr>
          <p:cNvPr id="709665" name="Group 33"/>
          <p:cNvGrpSpPr>
            <a:grpSpLocks/>
          </p:cNvGrpSpPr>
          <p:nvPr/>
        </p:nvGrpSpPr>
        <p:grpSpPr bwMode="auto">
          <a:xfrm>
            <a:off x="3548063" y="3868738"/>
            <a:ext cx="2755900" cy="2557462"/>
            <a:chOff x="2235" y="2437"/>
            <a:chExt cx="1736" cy="1611"/>
          </a:xfrm>
        </p:grpSpPr>
        <p:sp>
          <p:nvSpPr>
            <p:cNvPr id="31756" name="Line 30"/>
            <p:cNvSpPr>
              <a:spLocks noChangeShapeType="1"/>
            </p:cNvSpPr>
            <p:nvPr/>
          </p:nvSpPr>
          <p:spPr bwMode="auto">
            <a:xfrm flipV="1">
              <a:off x="2692" y="2437"/>
              <a:ext cx="464" cy="1117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Line 31"/>
            <p:cNvSpPr>
              <a:spLocks noChangeShapeType="1"/>
            </p:cNvSpPr>
            <p:nvPr/>
          </p:nvSpPr>
          <p:spPr bwMode="auto">
            <a:xfrm flipH="1" flipV="1">
              <a:off x="2373" y="2645"/>
              <a:ext cx="269" cy="87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Text Box 32"/>
            <p:cNvSpPr txBox="1">
              <a:spLocks noChangeArrowheads="1"/>
            </p:cNvSpPr>
            <p:nvPr/>
          </p:nvSpPr>
          <p:spPr bwMode="auto">
            <a:xfrm>
              <a:off x="2235" y="3457"/>
              <a:ext cx="1736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ER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works on proteins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makes membranes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05_1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r="55125" b="25500"/>
          <a:stretch>
            <a:fillRect/>
          </a:stretch>
        </p:blipFill>
        <p:spPr bwMode="auto">
          <a:xfrm>
            <a:off x="2838450" y="4746625"/>
            <a:ext cx="2124075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8" descr="05_1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4999" b="25500"/>
          <a:stretch>
            <a:fillRect/>
          </a:stretch>
        </p:blipFill>
        <p:spPr bwMode="auto">
          <a:xfrm>
            <a:off x="5016500" y="3619500"/>
            <a:ext cx="3760788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5986463" y="6399213"/>
            <a:ext cx="21748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transport vesicles</a:t>
            </a:r>
            <a:endParaRPr lang="en-US" altLang="en-US" sz="2000" b="1"/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6756400" y="3467100"/>
            <a:ext cx="2144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vesicles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carrying proteins </a:t>
            </a: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6365875" y="6080125"/>
            <a:ext cx="155575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12"/>
          <p:cNvSpPr>
            <a:spLocks noChangeShapeType="1"/>
          </p:cNvSpPr>
          <p:nvPr/>
        </p:nvSpPr>
        <p:spPr bwMode="auto">
          <a:xfrm flipH="1">
            <a:off x="7453313" y="6030913"/>
            <a:ext cx="190500" cy="360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6" name="Group 13"/>
          <p:cNvGrpSpPr>
            <a:grpSpLocks/>
          </p:cNvGrpSpPr>
          <p:nvPr/>
        </p:nvGrpSpPr>
        <p:grpSpPr bwMode="auto">
          <a:xfrm>
            <a:off x="7072313" y="4048125"/>
            <a:ext cx="606425" cy="447675"/>
            <a:chOff x="2770" y="1723"/>
            <a:chExt cx="286" cy="212"/>
          </a:xfrm>
        </p:grpSpPr>
        <p:sp>
          <p:nvSpPr>
            <p:cNvPr id="32779" name="Line 14"/>
            <p:cNvSpPr>
              <a:spLocks noChangeShapeType="1"/>
            </p:cNvSpPr>
            <p:nvPr/>
          </p:nvSpPr>
          <p:spPr bwMode="auto">
            <a:xfrm flipH="1">
              <a:off x="2770" y="1727"/>
              <a:ext cx="241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5"/>
            <p:cNvSpPr>
              <a:spLocks noChangeShapeType="1"/>
            </p:cNvSpPr>
            <p:nvPr/>
          </p:nvSpPr>
          <p:spPr bwMode="auto">
            <a:xfrm>
              <a:off x="3015" y="1723"/>
              <a:ext cx="41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4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362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Function</a:t>
            </a:r>
            <a:endParaRPr lang="en-US" altLang="en-US" sz="33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finishes, sorts, labels &amp; ships proteins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like UPS headquarters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shipping &amp; receiving department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ships proteins in vesicles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“UPS trucks”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Structure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membrane sacs</a:t>
            </a:r>
            <a:endParaRPr lang="en-US" altLang="en-US" u="sng" smtClean="0">
              <a:solidFill>
                <a:srgbClr val="ED001D"/>
              </a:solidFill>
            </a:endParaRPr>
          </a:p>
        </p:txBody>
      </p:sp>
      <p:sp>
        <p:nvSpPr>
          <p:cNvPr id="32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Golgi Apparatus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AnimalCellfor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595438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5" name="Picture 5" descr="AnimalCell-Gol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592263"/>
            <a:ext cx="71342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9"/>
          <p:cNvGrpSpPr>
            <a:grpSpLocks/>
          </p:cNvGrpSpPr>
          <p:nvPr/>
        </p:nvGrpSpPr>
        <p:grpSpPr bwMode="auto">
          <a:xfrm>
            <a:off x="101600" y="5197475"/>
            <a:ext cx="3673475" cy="1547813"/>
            <a:chOff x="56" y="3274"/>
            <a:chExt cx="2314" cy="975"/>
          </a:xfrm>
        </p:grpSpPr>
        <p:sp>
          <p:nvSpPr>
            <p:cNvPr id="33825" name="Line 10"/>
            <p:cNvSpPr>
              <a:spLocks noChangeShapeType="1"/>
            </p:cNvSpPr>
            <p:nvPr/>
          </p:nvSpPr>
          <p:spPr bwMode="auto">
            <a:xfrm flipH="1">
              <a:off x="1590" y="3345"/>
              <a:ext cx="780" cy="2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Text Box 11"/>
            <p:cNvSpPr txBox="1">
              <a:spLocks noChangeArrowheads="1"/>
            </p:cNvSpPr>
            <p:nvPr/>
          </p:nvSpPr>
          <p:spPr bwMode="auto">
            <a:xfrm>
              <a:off x="56" y="3274"/>
              <a:ext cx="1780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33797" name="Group 12"/>
          <p:cNvGrpSpPr>
            <a:grpSpLocks/>
          </p:cNvGrpSpPr>
          <p:nvPr/>
        </p:nvGrpSpPr>
        <p:grpSpPr bwMode="auto">
          <a:xfrm>
            <a:off x="69850" y="76200"/>
            <a:ext cx="3548063" cy="1912938"/>
            <a:chOff x="36" y="48"/>
            <a:chExt cx="2235" cy="1289"/>
          </a:xfrm>
        </p:grpSpPr>
        <p:sp>
          <p:nvSpPr>
            <p:cNvPr id="33823" name="Line 13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Text Box 14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holding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organelles in place</a:t>
              </a:r>
            </a:p>
          </p:txBody>
        </p:sp>
      </p:grpSp>
      <p:grpSp>
        <p:nvGrpSpPr>
          <p:cNvPr id="33798" name="Group 15"/>
          <p:cNvGrpSpPr>
            <a:grpSpLocks/>
          </p:cNvGrpSpPr>
          <p:nvPr/>
        </p:nvGrpSpPr>
        <p:grpSpPr bwMode="auto">
          <a:xfrm>
            <a:off x="76200" y="1400175"/>
            <a:ext cx="3581400" cy="1820863"/>
            <a:chOff x="48" y="882"/>
            <a:chExt cx="2256" cy="1147"/>
          </a:xfrm>
        </p:grpSpPr>
        <p:sp>
          <p:nvSpPr>
            <p:cNvPr id="33820" name="Line 16"/>
            <p:cNvSpPr>
              <a:spLocks noChangeShapeType="1"/>
            </p:cNvSpPr>
            <p:nvPr/>
          </p:nvSpPr>
          <p:spPr bwMode="auto">
            <a:xfrm flipH="1">
              <a:off x="1776" y="1356"/>
              <a:ext cx="528" cy="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17"/>
            <p:cNvSpPr>
              <a:spLocks noChangeShapeType="1"/>
            </p:cNvSpPr>
            <p:nvPr/>
          </p:nvSpPr>
          <p:spPr bwMode="auto">
            <a:xfrm flipH="1" flipV="1">
              <a:off x="1809" y="1378"/>
              <a:ext cx="62" cy="6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Text Box 18"/>
            <p:cNvSpPr txBox="1">
              <a:spLocks noChangeArrowheads="1"/>
            </p:cNvSpPr>
            <p:nvPr/>
          </p:nvSpPr>
          <p:spPr bwMode="auto">
            <a:xfrm>
              <a:off x="48" y="882"/>
              <a:ext cx="1790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vacuole &amp; vesicles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transport inside cells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storage</a:t>
              </a:r>
              <a:endParaRPr lang="en-US" altLang="en-US" sz="2000"/>
            </a:p>
          </p:txBody>
        </p:sp>
      </p:grpSp>
      <p:grpSp>
        <p:nvGrpSpPr>
          <p:cNvPr id="33799" name="Group 19"/>
          <p:cNvGrpSpPr>
            <a:grpSpLocks/>
          </p:cNvGrpSpPr>
          <p:nvPr/>
        </p:nvGrpSpPr>
        <p:grpSpPr bwMode="auto">
          <a:xfrm>
            <a:off x="101600" y="2955925"/>
            <a:ext cx="2417763" cy="2108200"/>
            <a:chOff x="56" y="1862"/>
            <a:chExt cx="1523" cy="1328"/>
          </a:xfrm>
        </p:grpSpPr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 flipV="1">
              <a:off x="249" y="1862"/>
              <a:ext cx="1151" cy="96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Line 21"/>
            <p:cNvSpPr>
              <a:spLocks noChangeShapeType="1"/>
            </p:cNvSpPr>
            <p:nvPr/>
          </p:nvSpPr>
          <p:spPr bwMode="auto">
            <a:xfrm flipV="1">
              <a:off x="432" y="2470"/>
              <a:ext cx="701" cy="1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Text Box 22"/>
            <p:cNvSpPr txBox="1">
              <a:spLocks noChangeArrowheads="1"/>
            </p:cNvSpPr>
            <p:nvPr/>
          </p:nvSpPr>
          <p:spPr bwMode="auto">
            <a:xfrm>
              <a:off x="56" y="2599"/>
              <a:ext cx="152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mitochondria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ATP energy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from sugar + O</a:t>
              </a:r>
              <a:r>
                <a:rPr lang="en-US" altLang="en-US" sz="2000" baseline="-25000">
                  <a:sym typeface="Wingdings" pitchFamily="2" charset="2"/>
                </a:rPr>
                <a:t>2</a:t>
              </a:r>
              <a:endParaRPr lang="en-US" altLang="en-US" sz="2000">
                <a:sym typeface="Wingdings" pitchFamily="2" charset="2"/>
              </a:endParaRPr>
            </a:p>
          </p:txBody>
        </p:sp>
      </p:grpSp>
      <p:grpSp>
        <p:nvGrpSpPr>
          <p:cNvPr id="33800" name="Group 23"/>
          <p:cNvGrpSpPr>
            <a:grpSpLocks/>
          </p:cNvGrpSpPr>
          <p:nvPr/>
        </p:nvGrpSpPr>
        <p:grpSpPr bwMode="auto">
          <a:xfrm>
            <a:off x="6253163" y="1504950"/>
            <a:ext cx="2795587" cy="1184275"/>
            <a:chOff x="3931" y="948"/>
            <a:chExt cx="1761" cy="746"/>
          </a:xfrm>
        </p:grpSpPr>
        <p:sp>
          <p:nvSpPr>
            <p:cNvPr id="33815" name="Line 24"/>
            <p:cNvSpPr>
              <a:spLocks noChangeShapeType="1"/>
            </p:cNvSpPr>
            <p:nvPr/>
          </p:nvSpPr>
          <p:spPr bwMode="auto">
            <a:xfrm flipV="1">
              <a:off x="3931" y="1149"/>
              <a:ext cx="606" cy="5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Text Box 25"/>
            <p:cNvSpPr txBox="1">
              <a:spLocks noChangeArrowheads="1"/>
            </p:cNvSpPr>
            <p:nvPr/>
          </p:nvSpPr>
          <p:spPr bwMode="auto">
            <a:xfrm>
              <a:off x="4439" y="948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nucleus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protects DNA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cell</a:t>
              </a:r>
            </a:p>
          </p:txBody>
        </p:sp>
      </p:grpSp>
      <p:grpSp>
        <p:nvGrpSpPr>
          <p:cNvPr id="33801" name="Group 26"/>
          <p:cNvGrpSpPr>
            <a:grpSpLocks/>
          </p:cNvGrpSpPr>
          <p:nvPr/>
        </p:nvGrpSpPr>
        <p:grpSpPr bwMode="auto">
          <a:xfrm>
            <a:off x="6880225" y="3179763"/>
            <a:ext cx="2174875" cy="1208087"/>
            <a:chOff x="4326" y="2003"/>
            <a:chExt cx="1370" cy="761"/>
          </a:xfrm>
        </p:grpSpPr>
        <p:sp>
          <p:nvSpPr>
            <p:cNvPr id="33812" name="Line 27"/>
            <p:cNvSpPr>
              <a:spLocks noChangeShapeType="1"/>
            </p:cNvSpPr>
            <p:nvPr/>
          </p:nvSpPr>
          <p:spPr bwMode="auto">
            <a:xfrm flipH="1" flipV="1">
              <a:off x="4723" y="2003"/>
              <a:ext cx="102" cy="52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Line 28"/>
            <p:cNvSpPr>
              <a:spLocks noChangeShapeType="1"/>
            </p:cNvSpPr>
            <p:nvPr/>
          </p:nvSpPr>
          <p:spPr bwMode="auto">
            <a:xfrm flipH="1" flipV="1">
              <a:off x="4373" y="2178"/>
              <a:ext cx="419" cy="27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Text Box 29"/>
            <p:cNvSpPr txBox="1">
              <a:spLocks noChangeArrowheads="1"/>
            </p:cNvSpPr>
            <p:nvPr/>
          </p:nvSpPr>
          <p:spPr bwMode="auto">
            <a:xfrm>
              <a:off x="4326" y="2365"/>
              <a:ext cx="1370" cy="3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ribosomes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builds proteins</a:t>
              </a:r>
            </a:p>
          </p:txBody>
        </p:sp>
      </p:grpSp>
      <p:grpSp>
        <p:nvGrpSpPr>
          <p:cNvPr id="33802" name="Group 30"/>
          <p:cNvGrpSpPr>
            <a:grpSpLocks/>
          </p:cNvGrpSpPr>
          <p:nvPr/>
        </p:nvGrpSpPr>
        <p:grpSpPr bwMode="auto">
          <a:xfrm>
            <a:off x="3560763" y="3868738"/>
            <a:ext cx="2755900" cy="2557462"/>
            <a:chOff x="2235" y="2437"/>
            <a:chExt cx="1736" cy="1611"/>
          </a:xfrm>
        </p:grpSpPr>
        <p:sp>
          <p:nvSpPr>
            <p:cNvPr id="33809" name="Line 31"/>
            <p:cNvSpPr>
              <a:spLocks noChangeShapeType="1"/>
            </p:cNvSpPr>
            <p:nvPr/>
          </p:nvSpPr>
          <p:spPr bwMode="auto">
            <a:xfrm flipV="1">
              <a:off x="2692" y="2437"/>
              <a:ext cx="464" cy="111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Line 32"/>
            <p:cNvSpPr>
              <a:spLocks noChangeShapeType="1"/>
            </p:cNvSpPr>
            <p:nvPr/>
          </p:nvSpPr>
          <p:spPr bwMode="auto">
            <a:xfrm flipH="1" flipV="1">
              <a:off x="2373" y="2645"/>
              <a:ext cx="269" cy="87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Text Box 33"/>
            <p:cNvSpPr txBox="1">
              <a:spLocks noChangeArrowheads="1"/>
            </p:cNvSpPr>
            <p:nvPr/>
          </p:nvSpPr>
          <p:spPr bwMode="auto">
            <a:xfrm>
              <a:off x="2235" y="3457"/>
              <a:ext cx="1736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ER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helps finish proteins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makes membranes</a:t>
              </a:r>
            </a:p>
          </p:txBody>
        </p:sp>
      </p:grpSp>
      <p:grpSp>
        <p:nvGrpSpPr>
          <p:cNvPr id="706598" name="Group 38"/>
          <p:cNvGrpSpPr>
            <a:grpSpLocks/>
          </p:cNvGrpSpPr>
          <p:nvPr/>
        </p:nvGrpSpPr>
        <p:grpSpPr bwMode="auto">
          <a:xfrm>
            <a:off x="5853113" y="4330700"/>
            <a:ext cx="3189287" cy="1447800"/>
            <a:chOff x="3679" y="2728"/>
            <a:chExt cx="2009" cy="912"/>
          </a:xfrm>
        </p:grpSpPr>
        <p:sp>
          <p:nvSpPr>
            <p:cNvPr id="33807" name="Line 36"/>
            <p:cNvSpPr>
              <a:spLocks noChangeShapeType="1"/>
            </p:cNvSpPr>
            <p:nvPr/>
          </p:nvSpPr>
          <p:spPr bwMode="auto">
            <a:xfrm flipH="1" flipV="1">
              <a:off x="3679" y="2728"/>
              <a:ext cx="443" cy="56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37"/>
            <p:cNvSpPr txBox="1">
              <a:spLocks noChangeArrowheads="1"/>
            </p:cNvSpPr>
            <p:nvPr/>
          </p:nvSpPr>
          <p:spPr bwMode="auto">
            <a:xfrm>
              <a:off x="4071" y="3049"/>
              <a:ext cx="1617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Golgi apparatus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finishes, packages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&amp; ships proteins</a:t>
              </a:r>
            </a:p>
          </p:txBody>
        </p:sp>
      </p:grpSp>
      <p:grpSp>
        <p:nvGrpSpPr>
          <p:cNvPr id="33804" name="Group 39"/>
          <p:cNvGrpSpPr>
            <a:grpSpLocks/>
          </p:cNvGrpSpPr>
          <p:nvPr/>
        </p:nvGrpSpPr>
        <p:grpSpPr bwMode="auto">
          <a:xfrm>
            <a:off x="4097338" y="369888"/>
            <a:ext cx="2682875" cy="1622425"/>
            <a:chOff x="2523" y="248"/>
            <a:chExt cx="1965" cy="1022"/>
          </a:xfrm>
        </p:grpSpPr>
        <p:sp>
          <p:nvSpPr>
            <p:cNvPr id="33805" name="Line 40"/>
            <p:cNvSpPr>
              <a:spLocks noChangeShapeType="1"/>
            </p:cNvSpPr>
            <p:nvPr/>
          </p:nvSpPr>
          <p:spPr bwMode="auto">
            <a:xfrm flipV="1">
              <a:off x="3062" y="678"/>
              <a:ext cx="905" cy="5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Text Box 41"/>
            <p:cNvSpPr txBox="1">
              <a:spLocks noChangeArrowheads="1"/>
            </p:cNvSpPr>
            <p:nvPr/>
          </p:nvSpPr>
          <p:spPr bwMode="auto">
            <a:xfrm>
              <a:off x="2523" y="248"/>
              <a:ext cx="1965" cy="78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lysosome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food digestion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garbage disposal &amp;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recycling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42"/>
          <p:cNvSpPr>
            <a:spLocks noChangeArrowheads="1"/>
          </p:cNvSpPr>
          <p:nvPr/>
        </p:nvSpPr>
        <p:spPr bwMode="auto">
          <a:xfrm rot="-6634621">
            <a:off x="7435850" y="-1939925"/>
            <a:ext cx="4543425" cy="3895725"/>
          </a:xfrm>
          <a:custGeom>
            <a:avLst/>
            <a:gdLst>
              <a:gd name="T0" fmla="*/ 2271713 w 21600"/>
              <a:gd name="T1" fmla="*/ 0 h 21600"/>
              <a:gd name="T2" fmla="*/ 567928 w 21600"/>
              <a:gd name="T3" fmla="*/ 1947863 h 21600"/>
              <a:gd name="T4" fmla="*/ 2271713 w 21600"/>
              <a:gd name="T5" fmla="*/ 973931 h 21600"/>
              <a:gd name="T6" fmla="*/ 3975497 w 21600"/>
              <a:gd name="T7" fmla="*/ 19478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322"/>
          </a:solidFill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Oval 86"/>
          <p:cNvSpPr>
            <a:spLocks noChangeArrowheads="1"/>
          </p:cNvSpPr>
          <p:nvPr/>
        </p:nvSpPr>
        <p:spPr bwMode="auto">
          <a:xfrm>
            <a:off x="-2286000" y="-1066800"/>
            <a:ext cx="11125200" cy="8839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31914" name="Group 106"/>
          <p:cNvGrpSpPr>
            <a:grpSpLocks/>
          </p:cNvGrpSpPr>
          <p:nvPr/>
        </p:nvGrpSpPr>
        <p:grpSpPr bwMode="auto">
          <a:xfrm>
            <a:off x="1538288" y="304800"/>
            <a:ext cx="4102100" cy="4435475"/>
            <a:chOff x="960" y="192"/>
            <a:chExt cx="2584" cy="2794"/>
          </a:xfrm>
        </p:grpSpPr>
        <p:pic>
          <p:nvPicPr>
            <p:cNvPr id="34905" name="Picture 26" descr="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1963">
              <a:off x="960" y="192"/>
              <a:ext cx="2584" cy="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06" name="Oval 64"/>
            <p:cNvSpPr>
              <a:spLocks noChangeArrowheads="1"/>
            </p:cNvSpPr>
            <p:nvPr/>
          </p:nvSpPr>
          <p:spPr bwMode="auto">
            <a:xfrm>
              <a:off x="3312" y="1248"/>
              <a:ext cx="192" cy="192"/>
            </a:xfrm>
            <a:prstGeom prst="ellipse">
              <a:avLst/>
            </a:prstGeom>
            <a:solidFill>
              <a:srgbClr val="F8D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BF0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631822" name="Picture 14" descr="r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67656">
            <a:off x="1709737" y="4227513"/>
            <a:ext cx="2317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836" name="Picture 28" descr="protei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134">
            <a:off x="2135188" y="4214813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13" name="Oval 5"/>
          <p:cNvSpPr>
            <a:spLocks noChangeArrowheads="1"/>
          </p:cNvSpPr>
          <p:nvPr/>
        </p:nvSpPr>
        <p:spPr bwMode="auto">
          <a:xfrm>
            <a:off x="0" y="304800"/>
            <a:ext cx="2743200" cy="2819400"/>
          </a:xfrm>
          <a:prstGeom prst="ellipse">
            <a:avLst/>
          </a:prstGeom>
          <a:solidFill>
            <a:srgbClr val="FFEA18"/>
          </a:solidFill>
          <a:ln w="38100">
            <a:solidFill>
              <a:srgbClr val="FFBF0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728663" y="915988"/>
            <a:ext cx="7889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 u="sng">
                <a:solidFill>
                  <a:srgbClr val="CC0000"/>
                </a:solidFill>
              </a:rPr>
              <a:t>DNA</a:t>
            </a:r>
            <a:endParaRPr lang="en-US" altLang="en-US" sz="2600" b="1">
              <a:solidFill>
                <a:srgbClr val="0F116A"/>
              </a:solidFill>
            </a:endParaRPr>
          </a:p>
        </p:txBody>
      </p:sp>
      <p:sp>
        <p:nvSpPr>
          <p:cNvPr id="631819" name="AutoShape 11"/>
          <p:cNvSpPr>
            <a:spLocks noChangeArrowheads="1"/>
          </p:cNvSpPr>
          <p:nvPr/>
        </p:nvSpPr>
        <p:spPr bwMode="auto">
          <a:xfrm>
            <a:off x="990600" y="2286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820" name="AutoShape 12"/>
          <p:cNvSpPr>
            <a:spLocks noChangeArrowheads="1"/>
          </p:cNvSpPr>
          <p:nvPr/>
        </p:nvSpPr>
        <p:spPr bwMode="auto">
          <a:xfrm>
            <a:off x="1676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821" name="Rectangle 13"/>
          <p:cNvSpPr>
            <a:spLocks noChangeArrowheads="1"/>
          </p:cNvSpPr>
          <p:nvPr/>
        </p:nvSpPr>
        <p:spPr bwMode="auto">
          <a:xfrm>
            <a:off x="1676400" y="1600200"/>
            <a:ext cx="7889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u="sng">
                <a:solidFill>
                  <a:srgbClr val="CC0000"/>
                </a:solidFill>
              </a:rPr>
              <a:t>RNA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631824" name="Oval 16"/>
          <p:cNvSpPr>
            <a:spLocks noChangeArrowheads="1"/>
          </p:cNvSpPr>
          <p:nvPr/>
        </p:nvSpPr>
        <p:spPr bwMode="auto">
          <a:xfrm>
            <a:off x="1860550" y="4572000"/>
            <a:ext cx="3048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825" name="Oval 17"/>
          <p:cNvSpPr>
            <a:spLocks noChangeArrowheads="1"/>
          </p:cNvSpPr>
          <p:nvPr/>
        </p:nvSpPr>
        <p:spPr bwMode="auto">
          <a:xfrm>
            <a:off x="1822450" y="4724400"/>
            <a:ext cx="381000" cy="1905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832" name="AutoShape 24"/>
          <p:cNvSpPr>
            <a:spLocks noChangeArrowheads="1"/>
          </p:cNvSpPr>
          <p:nvPr/>
        </p:nvSpPr>
        <p:spPr bwMode="auto">
          <a:xfrm rot="5063922">
            <a:off x="1676400" y="4038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31841" name="Group 33"/>
          <p:cNvGrpSpPr>
            <a:grpSpLocks/>
          </p:cNvGrpSpPr>
          <p:nvPr/>
        </p:nvGrpSpPr>
        <p:grpSpPr bwMode="auto">
          <a:xfrm>
            <a:off x="2209800" y="3276600"/>
            <a:ext cx="304800" cy="274638"/>
            <a:chOff x="2256" y="3523"/>
            <a:chExt cx="192" cy="173"/>
          </a:xfrm>
        </p:grpSpPr>
        <p:sp>
          <p:nvSpPr>
            <p:cNvPr id="34903" name="Oval 34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904" name="Oval 35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31844" name="Group 36"/>
          <p:cNvGrpSpPr>
            <a:grpSpLocks/>
          </p:cNvGrpSpPr>
          <p:nvPr/>
        </p:nvGrpSpPr>
        <p:grpSpPr bwMode="auto">
          <a:xfrm>
            <a:off x="2743200" y="3048000"/>
            <a:ext cx="304800" cy="274638"/>
            <a:chOff x="2256" y="3523"/>
            <a:chExt cx="192" cy="173"/>
          </a:xfrm>
        </p:grpSpPr>
        <p:sp>
          <p:nvSpPr>
            <p:cNvPr id="34901" name="Oval 37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902" name="Oval 38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31847" name="Group 39"/>
          <p:cNvGrpSpPr>
            <a:grpSpLocks/>
          </p:cNvGrpSpPr>
          <p:nvPr/>
        </p:nvGrpSpPr>
        <p:grpSpPr bwMode="auto">
          <a:xfrm>
            <a:off x="3048000" y="3581400"/>
            <a:ext cx="304800" cy="274638"/>
            <a:chOff x="2256" y="3523"/>
            <a:chExt cx="192" cy="173"/>
          </a:xfrm>
        </p:grpSpPr>
        <p:sp>
          <p:nvSpPr>
            <p:cNvPr id="34899" name="Oval 40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900" name="Oval 41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31853" name="Group 45"/>
          <p:cNvGrpSpPr>
            <a:grpSpLocks/>
          </p:cNvGrpSpPr>
          <p:nvPr/>
        </p:nvGrpSpPr>
        <p:grpSpPr bwMode="auto">
          <a:xfrm>
            <a:off x="3733800" y="1981200"/>
            <a:ext cx="304800" cy="274638"/>
            <a:chOff x="2256" y="3523"/>
            <a:chExt cx="192" cy="173"/>
          </a:xfrm>
        </p:grpSpPr>
        <p:sp>
          <p:nvSpPr>
            <p:cNvPr id="34897" name="Oval 46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8" name="Oval 47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31856" name="Group 48"/>
          <p:cNvGrpSpPr>
            <a:grpSpLocks/>
          </p:cNvGrpSpPr>
          <p:nvPr/>
        </p:nvGrpSpPr>
        <p:grpSpPr bwMode="auto">
          <a:xfrm>
            <a:off x="3124200" y="2590800"/>
            <a:ext cx="304800" cy="274638"/>
            <a:chOff x="2256" y="3523"/>
            <a:chExt cx="192" cy="173"/>
          </a:xfrm>
        </p:grpSpPr>
        <p:sp>
          <p:nvSpPr>
            <p:cNvPr id="34895" name="Oval 49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6" name="Oval 50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31862" name="Group 54"/>
          <p:cNvGrpSpPr>
            <a:grpSpLocks/>
          </p:cNvGrpSpPr>
          <p:nvPr/>
        </p:nvGrpSpPr>
        <p:grpSpPr bwMode="auto">
          <a:xfrm>
            <a:off x="3352800" y="2133600"/>
            <a:ext cx="304800" cy="274638"/>
            <a:chOff x="2256" y="3523"/>
            <a:chExt cx="192" cy="173"/>
          </a:xfrm>
        </p:grpSpPr>
        <p:sp>
          <p:nvSpPr>
            <p:cNvPr id="34893" name="Oval 55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4" name="Oval 56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31865" name="Group 57"/>
          <p:cNvGrpSpPr>
            <a:grpSpLocks/>
          </p:cNvGrpSpPr>
          <p:nvPr/>
        </p:nvGrpSpPr>
        <p:grpSpPr bwMode="auto">
          <a:xfrm>
            <a:off x="3352800" y="1676400"/>
            <a:ext cx="304800" cy="274638"/>
            <a:chOff x="2256" y="3523"/>
            <a:chExt cx="192" cy="173"/>
          </a:xfrm>
        </p:grpSpPr>
        <p:sp>
          <p:nvSpPr>
            <p:cNvPr id="34891" name="Oval 58"/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2" name="Oval 59"/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631868" name="Picture 60" descr="protei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134">
            <a:off x="3810000" y="3124200"/>
            <a:ext cx="9906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69" name="AutoShape 61"/>
          <p:cNvSpPr>
            <a:spLocks noChangeArrowheads="1"/>
          </p:cNvSpPr>
          <p:nvPr/>
        </p:nvSpPr>
        <p:spPr bwMode="auto">
          <a:xfrm rot="7200000">
            <a:off x="1752600" y="3276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870" name="AutoShape 62"/>
          <p:cNvSpPr>
            <a:spLocks noChangeArrowheads="1"/>
          </p:cNvSpPr>
          <p:nvPr/>
        </p:nvSpPr>
        <p:spPr bwMode="auto">
          <a:xfrm rot="-1794118">
            <a:off x="3352800" y="3962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31900" name="Group 92"/>
          <p:cNvGrpSpPr>
            <a:grpSpLocks/>
          </p:cNvGrpSpPr>
          <p:nvPr/>
        </p:nvGrpSpPr>
        <p:grpSpPr bwMode="auto">
          <a:xfrm>
            <a:off x="5867400" y="2590800"/>
            <a:ext cx="457200" cy="457200"/>
            <a:chOff x="3600" y="912"/>
            <a:chExt cx="288" cy="288"/>
          </a:xfrm>
        </p:grpSpPr>
        <p:sp>
          <p:nvSpPr>
            <p:cNvPr id="34889" name="Oval 63"/>
            <p:cNvSpPr>
              <a:spLocks noChangeArrowheads="1"/>
            </p:cNvSpPr>
            <p:nvPr/>
          </p:nvSpPr>
          <p:spPr bwMode="auto">
            <a:xfrm>
              <a:off x="3600" y="91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BF0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4890" name="Picture 66" descr="protein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944"/>
              <a:ext cx="26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1875" name="AutoShape 67"/>
          <p:cNvSpPr>
            <a:spLocks noChangeArrowheads="1"/>
          </p:cNvSpPr>
          <p:nvPr/>
        </p:nvSpPr>
        <p:spPr bwMode="auto">
          <a:xfrm rot="3214914">
            <a:off x="5599113" y="22780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876" name="Rectangle 68"/>
          <p:cNvSpPr>
            <a:spLocks noChangeArrowheads="1"/>
          </p:cNvSpPr>
          <p:nvPr/>
        </p:nvSpPr>
        <p:spPr bwMode="auto">
          <a:xfrm>
            <a:off x="1112838" y="3544888"/>
            <a:ext cx="15970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u="sng">
                <a:solidFill>
                  <a:srgbClr val="CC0000"/>
                </a:solidFill>
              </a:rPr>
              <a:t>ribosomes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631877" name="Rectangle 69"/>
          <p:cNvSpPr>
            <a:spLocks noChangeArrowheads="1"/>
          </p:cNvSpPr>
          <p:nvPr/>
        </p:nvSpPr>
        <p:spPr bwMode="auto">
          <a:xfrm>
            <a:off x="3352800" y="152400"/>
            <a:ext cx="1892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u="sng">
                <a:solidFill>
                  <a:srgbClr val="CC0000"/>
                </a:solidFill>
              </a:rPr>
              <a:t>endoplasmic</a:t>
            </a:r>
            <a:br>
              <a:rPr lang="en-US" altLang="en-US" sz="2200" b="1" u="sng">
                <a:solidFill>
                  <a:srgbClr val="CC0000"/>
                </a:solidFill>
              </a:rPr>
            </a:br>
            <a:r>
              <a:rPr lang="en-US" altLang="en-US" sz="2200" b="1" u="sng">
                <a:solidFill>
                  <a:srgbClr val="CC0000"/>
                </a:solidFill>
              </a:rPr>
              <a:t>reticulum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631878" name="Rectangle 70"/>
          <p:cNvSpPr>
            <a:spLocks noChangeArrowheads="1"/>
          </p:cNvSpPr>
          <p:nvPr/>
        </p:nvSpPr>
        <p:spPr bwMode="auto">
          <a:xfrm>
            <a:off x="5668963" y="1693863"/>
            <a:ext cx="11160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u="sng">
                <a:solidFill>
                  <a:srgbClr val="CC0000"/>
                </a:solidFill>
              </a:rPr>
              <a:t>vesicle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pic>
        <p:nvPicPr>
          <p:cNvPr id="631883" name="Picture 75" descr="golg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22955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84" name="AutoShape 76"/>
          <p:cNvSpPr>
            <a:spLocks noChangeArrowheads="1"/>
          </p:cNvSpPr>
          <p:nvPr/>
        </p:nvSpPr>
        <p:spPr bwMode="auto">
          <a:xfrm rot="2753473">
            <a:off x="6172200" y="3124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891" name="AutoShape 83"/>
          <p:cNvSpPr>
            <a:spLocks noChangeArrowheads="1"/>
          </p:cNvSpPr>
          <p:nvPr/>
        </p:nvSpPr>
        <p:spPr bwMode="auto">
          <a:xfrm rot="5051702">
            <a:off x="6629400" y="4495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892" name="AutoShape 84"/>
          <p:cNvSpPr>
            <a:spLocks noChangeArrowheads="1"/>
          </p:cNvSpPr>
          <p:nvPr/>
        </p:nvSpPr>
        <p:spPr bwMode="auto">
          <a:xfrm rot="2561061">
            <a:off x="6705600" y="5334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901" name="AutoShape 93"/>
          <p:cNvSpPr>
            <a:spLocks noChangeArrowheads="1"/>
          </p:cNvSpPr>
          <p:nvPr/>
        </p:nvSpPr>
        <p:spPr bwMode="auto">
          <a:xfrm rot="-3787311">
            <a:off x="7543800" y="4800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902" name="AutoShape 94"/>
          <p:cNvSpPr>
            <a:spLocks noChangeArrowheads="1"/>
          </p:cNvSpPr>
          <p:nvPr/>
        </p:nvSpPr>
        <p:spPr bwMode="auto">
          <a:xfrm rot="-3787311">
            <a:off x="80010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906" name="AutoShape 98"/>
          <p:cNvSpPr>
            <a:spLocks noChangeArrowheads="1"/>
          </p:cNvSpPr>
          <p:nvPr/>
        </p:nvSpPr>
        <p:spPr bwMode="auto">
          <a:xfrm rot="-4681834">
            <a:off x="83820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1907" name="Rectangle 99"/>
          <p:cNvSpPr>
            <a:spLocks noChangeArrowheads="1"/>
          </p:cNvSpPr>
          <p:nvPr/>
        </p:nvSpPr>
        <p:spPr bwMode="auto">
          <a:xfrm>
            <a:off x="4500563" y="5410200"/>
            <a:ext cx="1519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u="sng">
                <a:solidFill>
                  <a:srgbClr val="CC0000"/>
                </a:solidFill>
              </a:rPr>
              <a:t>Golgi </a:t>
            </a:r>
            <a:br>
              <a:rPr lang="en-US" altLang="en-US" sz="2200" b="1" u="sng">
                <a:solidFill>
                  <a:srgbClr val="CC0000"/>
                </a:solidFill>
              </a:rPr>
            </a:br>
            <a:r>
              <a:rPr lang="en-US" altLang="en-US" sz="2200" b="1" u="sng">
                <a:solidFill>
                  <a:srgbClr val="CC0000"/>
                </a:solidFill>
              </a:rPr>
              <a:t>apparatus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631908" name="Rectangle 100"/>
          <p:cNvSpPr>
            <a:spLocks noChangeArrowheads="1"/>
          </p:cNvSpPr>
          <p:nvPr/>
        </p:nvSpPr>
        <p:spPr bwMode="auto">
          <a:xfrm>
            <a:off x="8104188" y="3276600"/>
            <a:ext cx="11160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vesicle</a:t>
            </a:r>
          </a:p>
        </p:txBody>
      </p:sp>
      <p:sp>
        <p:nvSpPr>
          <p:cNvPr id="631909" name="Rectangle 101"/>
          <p:cNvSpPr>
            <a:spLocks noChangeArrowheads="1"/>
          </p:cNvSpPr>
          <p:nvPr/>
        </p:nvSpPr>
        <p:spPr bwMode="auto">
          <a:xfrm>
            <a:off x="6875463" y="784225"/>
            <a:ext cx="1627187" cy="561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protein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on its way!</a:t>
            </a:r>
          </a:p>
        </p:txBody>
      </p:sp>
      <p:sp>
        <p:nvSpPr>
          <p:cNvPr id="631910" name="Rectangle 102"/>
          <p:cNvSpPr>
            <a:spLocks noChangeArrowheads="1"/>
          </p:cNvSpPr>
          <p:nvPr/>
        </p:nvSpPr>
        <p:spPr bwMode="auto">
          <a:xfrm>
            <a:off x="2438400" y="4648200"/>
            <a:ext cx="1130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b="1" u="sng">
                <a:solidFill>
                  <a:srgbClr val="CC0000"/>
                </a:solidFill>
              </a:rPr>
              <a:t>protein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631911" name="Rectangle 103"/>
          <p:cNvSpPr>
            <a:spLocks noChangeArrowheads="1"/>
          </p:cNvSpPr>
          <p:nvPr/>
        </p:nvSpPr>
        <p:spPr bwMode="auto">
          <a:xfrm>
            <a:off x="7848600" y="4648200"/>
            <a:ext cx="12557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finished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protein</a:t>
            </a:r>
          </a:p>
        </p:txBody>
      </p:sp>
      <p:sp>
        <p:nvSpPr>
          <p:cNvPr id="34858" name="Rectangle 104"/>
          <p:cNvSpPr>
            <a:spLocks noChangeArrowheads="1"/>
          </p:cNvSpPr>
          <p:nvPr/>
        </p:nvSpPr>
        <p:spPr bwMode="auto">
          <a:xfrm>
            <a:off x="588963" y="6076950"/>
            <a:ext cx="2341562" cy="360363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CC0000"/>
                </a:solidFill>
              </a:rPr>
              <a:t>Making Proteins</a:t>
            </a:r>
            <a:endParaRPr lang="en-US" altLang="en-US" sz="2600" b="1">
              <a:solidFill>
                <a:srgbClr val="0F116A"/>
              </a:solidFill>
            </a:endParaRPr>
          </a:p>
        </p:txBody>
      </p:sp>
      <p:sp>
        <p:nvSpPr>
          <p:cNvPr id="631919" name="AutoShape 111"/>
          <p:cNvSpPr>
            <a:spLocks noChangeArrowheads="1"/>
          </p:cNvSpPr>
          <p:nvPr/>
        </p:nvSpPr>
        <p:spPr bwMode="auto">
          <a:xfrm rot="-5274113">
            <a:off x="77724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31963" name="Group 155"/>
          <p:cNvGrpSpPr>
            <a:grpSpLocks/>
          </p:cNvGrpSpPr>
          <p:nvPr/>
        </p:nvGrpSpPr>
        <p:grpSpPr bwMode="auto">
          <a:xfrm>
            <a:off x="5181600" y="1828800"/>
            <a:ext cx="457200" cy="457200"/>
            <a:chOff x="3264" y="1152"/>
            <a:chExt cx="288" cy="288"/>
          </a:xfrm>
        </p:grpSpPr>
        <p:sp>
          <p:nvSpPr>
            <p:cNvPr id="34887" name="Oval 113"/>
            <p:cNvSpPr>
              <a:spLocks noChangeArrowheads="1"/>
            </p:cNvSpPr>
            <p:nvPr/>
          </p:nvSpPr>
          <p:spPr bwMode="auto">
            <a:xfrm>
              <a:off x="3264" y="115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4888" name="Picture 114" descr="protein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" y="1184"/>
              <a:ext cx="26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1925" name="Group 117"/>
          <p:cNvGrpSpPr>
            <a:grpSpLocks/>
          </p:cNvGrpSpPr>
          <p:nvPr/>
        </p:nvGrpSpPr>
        <p:grpSpPr bwMode="auto">
          <a:xfrm>
            <a:off x="6477000" y="3352800"/>
            <a:ext cx="457200" cy="457200"/>
            <a:chOff x="3600" y="912"/>
            <a:chExt cx="288" cy="288"/>
          </a:xfrm>
        </p:grpSpPr>
        <p:sp>
          <p:nvSpPr>
            <p:cNvPr id="34885" name="Oval 118"/>
            <p:cNvSpPr>
              <a:spLocks noChangeArrowheads="1"/>
            </p:cNvSpPr>
            <p:nvPr/>
          </p:nvSpPr>
          <p:spPr bwMode="auto">
            <a:xfrm>
              <a:off x="3600" y="91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BF0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4886" name="Picture 119" descr="protein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944"/>
              <a:ext cx="26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1928" name="AutoShape 120"/>
          <p:cNvSpPr>
            <a:spLocks noChangeArrowheads="1"/>
          </p:cNvSpPr>
          <p:nvPr/>
        </p:nvSpPr>
        <p:spPr bwMode="auto">
          <a:xfrm rot="-178961">
            <a:off x="4953000" y="3200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31931" name="Picture 123" descr="protein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932" name="Picture 124" descr="protein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4343400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93" name="AutoShape 85"/>
          <p:cNvSpPr>
            <a:spLocks noChangeArrowheads="1"/>
          </p:cNvSpPr>
          <p:nvPr/>
        </p:nvSpPr>
        <p:spPr bwMode="auto">
          <a:xfrm>
            <a:off x="7848600" y="4419600"/>
            <a:ext cx="381000" cy="152400"/>
          </a:xfrm>
          <a:prstGeom prst="homePlate">
            <a:avLst>
              <a:gd name="adj" fmla="val 62500"/>
            </a:avLst>
          </a:prstGeom>
          <a:solidFill>
            <a:schemeClr val="bg1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solidFill>
                  <a:srgbClr val="0F116A"/>
                </a:solidFill>
              </a:rPr>
              <a:t>TO:</a:t>
            </a:r>
            <a:endParaRPr lang="en-US" altLang="en-US" sz="1000" b="1"/>
          </a:p>
        </p:txBody>
      </p:sp>
      <p:grpSp>
        <p:nvGrpSpPr>
          <p:cNvPr id="631935" name="Group 127"/>
          <p:cNvGrpSpPr>
            <a:grpSpLocks/>
          </p:cNvGrpSpPr>
          <p:nvPr/>
        </p:nvGrpSpPr>
        <p:grpSpPr bwMode="auto">
          <a:xfrm>
            <a:off x="7848600" y="2971800"/>
            <a:ext cx="609600" cy="457200"/>
            <a:chOff x="4944" y="1872"/>
            <a:chExt cx="384" cy="288"/>
          </a:xfrm>
        </p:grpSpPr>
        <p:sp>
          <p:nvSpPr>
            <p:cNvPr id="34882" name="Oval 108"/>
            <p:cNvSpPr>
              <a:spLocks noChangeArrowheads="1"/>
            </p:cNvSpPr>
            <p:nvPr/>
          </p:nvSpPr>
          <p:spPr bwMode="auto">
            <a:xfrm>
              <a:off x="4944" y="1872"/>
              <a:ext cx="288" cy="288"/>
            </a:xfrm>
            <a:prstGeom prst="ellipse">
              <a:avLst/>
            </a:prstGeom>
            <a:solidFill>
              <a:srgbClr val="D38BCD"/>
            </a:solidFill>
            <a:ln w="9525">
              <a:solidFill>
                <a:srgbClr val="D38BC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4883" name="Picture 125" descr="protein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920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4" name="AutoShape 110"/>
            <p:cNvSpPr>
              <a:spLocks noChangeArrowheads="1"/>
            </p:cNvSpPr>
            <p:nvPr/>
          </p:nvSpPr>
          <p:spPr bwMode="auto">
            <a:xfrm>
              <a:off x="5088" y="1968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>
                  <a:solidFill>
                    <a:srgbClr val="0F116A"/>
                  </a:solidFill>
                </a:rPr>
                <a:t>TO:</a:t>
              </a:r>
              <a:endParaRPr lang="en-US" altLang="en-US" sz="1000" b="1"/>
            </a:p>
          </p:txBody>
        </p:sp>
      </p:grpSp>
      <p:grpSp>
        <p:nvGrpSpPr>
          <p:cNvPr id="631936" name="Group 128"/>
          <p:cNvGrpSpPr>
            <a:grpSpLocks/>
          </p:cNvGrpSpPr>
          <p:nvPr/>
        </p:nvGrpSpPr>
        <p:grpSpPr bwMode="auto">
          <a:xfrm>
            <a:off x="8153400" y="1828800"/>
            <a:ext cx="609600" cy="457200"/>
            <a:chOff x="4944" y="1872"/>
            <a:chExt cx="384" cy="288"/>
          </a:xfrm>
        </p:grpSpPr>
        <p:sp>
          <p:nvSpPr>
            <p:cNvPr id="34879" name="Oval 129"/>
            <p:cNvSpPr>
              <a:spLocks noChangeArrowheads="1"/>
            </p:cNvSpPr>
            <p:nvPr/>
          </p:nvSpPr>
          <p:spPr bwMode="auto">
            <a:xfrm>
              <a:off x="4944" y="1872"/>
              <a:ext cx="288" cy="288"/>
            </a:xfrm>
            <a:prstGeom prst="ellipse">
              <a:avLst/>
            </a:prstGeom>
            <a:solidFill>
              <a:srgbClr val="D38BCD"/>
            </a:solidFill>
            <a:ln w="9525">
              <a:solidFill>
                <a:srgbClr val="D38BC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4880" name="Picture 130" descr="protein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920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1" name="AutoShape 131"/>
            <p:cNvSpPr>
              <a:spLocks noChangeArrowheads="1"/>
            </p:cNvSpPr>
            <p:nvPr/>
          </p:nvSpPr>
          <p:spPr bwMode="auto">
            <a:xfrm>
              <a:off x="5088" y="1968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>
                  <a:solidFill>
                    <a:srgbClr val="0F116A"/>
                  </a:solidFill>
                </a:rPr>
                <a:t>TO:</a:t>
              </a:r>
              <a:endParaRPr lang="en-US" altLang="en-US" sz="1000" b="1"/>
            </a:p>
          </p:txBody>
        </p:sp>
      </p:grpSp>
      <p:grpSp>
        <p:nvGrpSpPr>
          <p:cNvPr id="631944" name="Group 136"/>
          <p:cNvGrpSpPr>
            <a:grpSpLocks/>
          </p:cNvGrpSpPr>
          <p:nvPr/>
        </p:nvGrpSpPr>
        <p:grpSpPr bwMode="auto">
          <a:xfrm>
            <a:off x="8458200" y="914400"/>
            <a:ext cx="533400" cy="342900"/>
            <a:chOff x="5328" y="576"/>
            <a:chExt cx="336" cy="216"/>
          </a:xfrm>
        </p:grpSpPr>
        <p:pic>
          <p:nvPicPr>
            <p:cNvPr id="34877" name="Picture 134" descr="protein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576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8" name="AutoShape 135"/>
            <p:cNvSpPr>
              <a:spLocks noChangeArrowheads="1"/>
            </p:cNvSpPr>
            <p:nvPr/>
          </p:nvSpPr>
          <p:spPr bwMode="auto">
            <a:xfrm>
              <a:off x="5424" y="624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1">
                  <a:solidFill>
                    <a:srgbClr val="0F116A"/>
                  </a:solidFill>
                </a:rPr>
                <a:t>TO:</a:t>
              </a:r>
              <a:endParaRPr lang="en-US" altLang="en-US" sz="1000" b="1"/>
            </a:p>
          </p:txBody>
        </p:sp>
      </p:grpSp>
      <p:pic>
        <p:nvPicPr>
          <p:cNvPr id="631947" name="Picture 139" descr="protein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064000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948" name="Rectangle 140"/>
          <p:cNvSpPr>
            <a:spLocks noChangeArrowheads="1"/>
          </p:cNvSpPr>
          <p:nvPr/>
        </p:nvSpPr>
        <p:spPr bwMode="auto">
          <a:xfrm>
            <a:off x="762000" y="325438"/>
            <a:ext cx="12398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 u="sng">
                <a:solidFill>
                  <a:srgbClr val="CC0000"/>
                </a:solidFill>
              </a:rPr>
              <a:t>nucleus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grpSp>
        <p:nvGrpSpPr>
          <p:cNvPr id="631958" name="Group 150"/>
          <p:cNvGrpSpPr>
            <a:grpSpLocks/>
          </p:cNvGrpSpPr>
          <p:nvPr/>
        </p:nvGrpSpPr>
        <p:grpSpPr bwMode="auto">
          <a:xfrm rot="2230663">
            <a:off x="138113" y="1171575"/>
            <a:ext cx="1046162" cy="1371600"/>
            <a:chOff x="1383" y="-175"/>
            <a:chExt cx="884" cy="1300"/>
          </a:xfrm>
        </p:grpSpPr>
        <p:sp>
          <p:nvSpPr>
            <p:cNvPr id="34875" name="Freeform 147"/>
            <p:cNvSpPr>
              <a:spLocks/>
            </p:cNvSpPr>
            <p:nvPr/>
          </p:nvSpPr>
          <p:spPr bwMode="auto">
            <a:xfrm>
              <a:off x="1520" y="-175"/>
              <a:ext cx="747" cy="1133"/>
            </a:xfrm>
            <a:custGeom>
              <a:avLst/>
              <a:gdLst>
                <a:gd name="T0" fmla="*/ 247 w 747"/>
                <a:gd name="T1" fmla="*/ 0 h 1133"/>
                <a:gd name="T2" fmla="*/ 47 w 747"/>
                <a:gd name="T3" fmla="*/ 383 h 1133"/>
                <a:gd name="T4" fmla="*/ 530 w 747"/>
                <a:gd name="T5" fmla="*/ 525 h 1133"/>
                <a:gd name="T6" fmla="*/ 222 w 747"/>
                <a:gd name="T7" fmla="*/ 975 h 1133"/>
                <a:gd name="T8" fmla="*/ 747 w 747"/>
                <a:gd name="T9" fmla="*/ 1133 h 1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7" h="1133">
                  <a:moveTo>
                    <a:pt x="247" y="0"/>
                  </a:moveTo>
                  <a:cubicBezTo>
                    <a:pt x="123" y="148"/>
                    <a:pt x="0" y="296"/>
                    <a:pt x="47" y="383"/>
                  </a:cubicBezTo>
                  <a:cubicBezTo>
                    <a:pt x="94" y="470"/>
                    <a:pt x="501" y="426"/>
                    <a:pt x="530" y="525"/>
                  </a:cubicBezTo>
                  <a:cubicBezTo>
                    <a:pt x="559" y="624"/>
                    <a:pt x="186" y="874"/>
                    <a:pt x="222" y="975"/>
                  </a:cubicBezTo>
                  <a:cubicBezTo>
                    <a:pt x="258" y="1076"/>
                    <a:pt x="502" y="1104"/>
                    <a:pt x="747" y="1133"/>
                  </a:cubicBezTo>
                </a:path>
              </a:pathLst>
            </a:custGeom>
            <a:noFill/>
            <a:ln w="76200" cap="flat" cmpd="sng">
              <a:solidFill>
                <a:srgbClr val="ED001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Freeform 149"/>
            <p:cNvSpPr>
              <a:spLocks/>
            </p:cNvSpPr>
            <p:nvPr/>
          </p:nvSpPr>
          <p:spPr bwMode="auto">
            <a:xfrm>
              <a:off x="1383" y="-74"/>
              <a:ext cx="831" cy="1199"/>
            </a:xfrm>
            <a:custGeom>
              <a:avLst/>
              <a:gdLst>
                <a:gd name="T0" fmla="*/ 0 w 831"/>
                <a:gd name="T1" fmla="*/ 57 h 1199"/>
                <a:gd name="T2" fmla="*/ 542 w 831"/>
                <a:gd name="T3" fmla="*/ 82 h 1199"/>
                <a:gd name="T4" fmla="*/ 317 w 831"/>
                <a:gd name="T5" fmla="*/ 549 h 1199"/>
                <a:gd name="T6" fmla="*/ 809 w 831"/>
                <a:gd name="T7" fmla="*/ 674 h 1199"/>
                <a:gd name="T8" fmla="*/ 450 w 831"/>
                <a:gd name="T9" fmla="*/ 1199 h 1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199">
                  <a:moveTo>
                    <a:pt x="0" y="57"/>
                  </a:moveTo>
                  <a:cubicBezTo>
                    <a:pt x="244" y="28"/>
                    <a:pt x="489" y="0"/>
                    <a:pt x="542" y="82"/>
                  </a:cubicBezTo>
                  <a:cubicBezTo>
                    <a:pt x="595" y="164"/>
                    <a:pt x="273" y="450"/>
                    <a:pt x="317" y="549"/>
                  </a:cubicBezTo>
                  <a:cubicBezTo>
                    <a:pt x="361" y="648"/>
                    <a:pt x="787" y="566"/>
                    <a:pt x="809" y="674"/>
                  </a:cubicBezTo>
                  <a:cubicBezTo>
                    <a:pt x="831" y="782"/>
                    <a:pt x="640" y="990"/>
                    <a:pt x="450" y="1199"/>
                  </a:cubicBezTo>
                </a:path>
              </a:pathLst>
            </a:custGeom>
            <a:noFill/>
            <a:ln w="76200" cap="flat" cmpd="sng">
              <a:solidFill>
                <a:srgbClr val="ED001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1959" name="Freeform 151"/>
          <p:cNvSpPr>
            <a:spLocks/>
          </p:cNvSpPr>
          <p:nvPr/>
        </p:nvSpPr>
        <p:spPr bwMode="auto">
          <a:xfrm rot="2244938">
            <a:off x="1401763" y="1930400"/>
            <a:ext cx="280987" cy="1044575"/>
          </a:xfrm>
          <a:custGeom>
            <a:avLst/>
            <a:gdLst>
              <a:gd name="T0" fmla="*/ 136991 w 361"/>
              <a:gd name="T1" fmla="*/ 0 h 875"/>
              <a:gd name="T2" fmla="*/ 13232 w 361"/>
              <a:gd name="T3" fmla="*/ 229210 h 875"/>
              <a:gd name="T4" fmla="*/ 214827 w 361"/>
              <a:gd name="T5" fmla="*/ 417830 h 875"/>
              <a:gd name="T6" fmla="*/ 98073 w 361"/>
              <a:gd name="T7" fmla="*/ 686435 h 875"/>
              <a:gd name="T8" fmla="*/ 266198 w 361"/>
              <a:gd name="T9" fmla="*/ 826110 h 875"/>
              <a:gd name="T10" fmla="*/ 188362 w 361"/>
              <a:gd name="T11" fmla="*/ 1044575 h 8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1" h="875">
                <a:moveTo>
                  <a:pt x="176" y="0"/>
                </a:moveTo>
                <a:cubicBezTo>
                  <a:pt x="88" y="67"/>
                  <a:pt x="0" y="134"/>
                  <a:pt x="17" y="192"/>
                </a:cubicBezTo>
                <a:cubicBezTo>
                  <a:pt x="34" y="250"/>
                  <a:pt x="258" y="286"/>
                  <a:pt x="276" y="350"/>
                </a:cubicBezTo>
                <a:cubicBezTo>
                  <a:pt x="294" y="414"/>
                  <a:pt x="115" y="518"/>
                  <a:pt x="126" y="575"/>
                </a:cubicBezTo>
                <a:cubicBezTo>
                  <a:pt x="137" y="632"/>
                  <a:pt x="323" y="642"/>
                  <a:pt x="342" y="692"/>
                </a:cubicBezTo>
                <a:cubicBezTo>
                  <a:pt x="361" y="742"/>
                  <a:pt x="301" y="808"/>
                  <a:pt x="242" y="875"/>
                </a:cubicBezTo>
              </a:path>
            </a:pathLst>
          </a:custGeom>
          <a:noFill/>
          <a:ln w="76200" cap="flat" cmpd="sng">
            <a:solidFill>
              <a:srgbClr val="0D672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960" name="Freeform 152"/>
          <p:cNvSpPr>
            <a:spLocks/>
          </p:cNvSpPr>
          <p:nvPr/>
        </p:nvSpPr>
        <p:spPr bwMode="auto">
          <a:xfrm rot="-1585367">
            <a:off x="2144713" y="2116138"/>
            <a:ext cx="280987" cy="1044575"/>
          </a:xfrm>
          <a:custGeom>
            <a:avLst/>
            <a:gdLst>
              <a:gd name="T0" fmla="*/ 136991 w 361"/>
              <a:gd name="T1" fmla="*/ 0 h 875"/>
              <a:gd name="T2" fmla="*/ 13232 w 361"/>
              <a:gd name="T3" fmla="*/ 229210 h 875"/>
              <a:gd name="T4" fmla="*/ 214827 w 361"/>
              <a:gd name="T5" fmla="*/ 417830 h 875"/>
              <a:gd name="T6" fmla="*/ 98073 w 361"/>
              <a:gd name="T7" fmla="*/ 686435 h 875"/>
              <a:gd name="T8" fmla="*/ 266198 w 361"/>
              <a:gd name="T9" fmla="*/ 826110 h 875"/>
              <a:gd name="T10" fmla="*/ 188362 w 361"/>
              <a:gd name="T11" fmla="*/ 1044575 h 8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1" h="875">
                <a:moveTo>
                  <a:pt x="176" y="0"/>
                </a:moveTo>
                <a:cubicBezTo>
                  <a:pt x="88" y="67"/>
                  <a:pt x="0" y="134"/>
                  <a:pt x="17" y="192"/>
                </a:cubicBezTo>
                <a:cubicBezTo>
                  <a:pt x="34" y="250"/>
                  <a:pt x="258" y="286"/>
                  <a:pt x="276" y="350"/>
                </a:cubicBezTo>
                <a:cubicBezTo>
                  <a:pt x="294" y="414"/>
                  <a:pt x="115" y="518"/>
                  <a:pt x="126" y="575"/>
                </a:cubicBezTo>
                <a:cubicBezTo>
                  <a:pt x="137" y="632"/>
                  <a:pt x="323" y="642"/>
                  <a:pt x="342" y="692"/>
                </a:cubicBezTo>
                <a:cubicBezTo>
                  <a:pt x="361" y="742"/>
                  <a:pt x="301" y="808"/>
                  <a:pt x="242" y="875"/>
                </a:cubicBezTo>
              </a:path>
            </a:pathLst>
          </a:custGeom>
          <a:noFill/>
          <a:ln w="76200" cap="flat" cmpd="sng">
            <a:solidFill>
              <a:srgbClr val="0D672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962" name="AutoShape 154"/>
          <p:cNvSpPr>
            <a:spLocks noChangeArrowheads="1"/>
          </p:cNvSpPr>
          <p:nvPr/>
        </p:nvSpPr>
        <p:spPr bwMode="auto">
          <a:xfrm rot="-6290733">
            <a:off x="8408988" y="54768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1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1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1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1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1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1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1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31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1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1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1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1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1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1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1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1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3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1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31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31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31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31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31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3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31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31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31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31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31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31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31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31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3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31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31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631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31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31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631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31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31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3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31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31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3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31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31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631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31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631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31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app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3" grpId="0" animBg="1"/>
      <p:bldP spid="631812" grpId="0"/>
      <p:bldP spid="631819" grpId="0" animBg="1"/>
      <p:bldP spid="631820" grpId="0" animBg="1"/>
      <p:bldP spid="631821" grpId="0"/>
      <p:bldP spid="631824" grpId="0" animBg="1"/>
      <p:bldP spid="631825" grpId="0" animBg="1"/>
      <p:bldP spid="631832" grpId="0" animBg="1"/>
      <p:bldP spid="631869" grpId="0" animBg="1"/>
      <p:bldP spid="631870" grpId="0" animBg="1"/>
      <p:bldP spid="631875" grpId="0" animBg="1"/>
      <p:bldP spid="631876" grpId="0" build="p" autoUpdateAnimBg="0"/>
      <p:bldP spid="631877" grpId="0" build="p" autoUpdateAnimBg="0"/>
      <p:bldP spid="631878" grpId="0" build="p" autoUpdateAnimBg="0"/>
      <p:bldP spid="631884" grpId="0" animBg="1"/>
      <p:bldP spid="631891" grpId="0" animBg="1"/>
      <p:bldP spid="631892" grpId="0" animBg="1"/>
      <p:bldP spid="631901" grpId="0" animBg="1"/>
      <p:bldP spid="631902" grpId="0" animBg="1"/>
      <p:bldP spid="631906" grpId="0" animBg="1"/>
      <p:bldP spid="631907" grpId="0" build="p" autoUpdateAnimBg="0"/>
      <p:bldP spid="631908" grpId="0" build="p" autoUpdateAnimBg="0"/>
      <p:bldP spid="631909" grpId="0" animBg="1" autoUpdateAnimBg="0"/>
      <p:bldP spid="631910" grpId="0" build="p" autoUpdateAnimBg="0"/>
      <p:bldP spid="631911" grpId="0" build="p" autoUpdateAnimBg="0"/>
      <p:bldP spid="631919" grpId="0" animBg="1"/>
      <p:bldP spid="631928" grpId="0" animBg="1"/>
      <p:bldP spid="631893" grpId="0" animBg="1" autoUpdateAnimBg="0"/>
      <p:bldP spid="631948" grpId="0"/>
      <p:bldP spid="631959" grpId="0" animBg="1"/>
      <p:bldP spid="631960" grpId="0" animBg="1"/>
      <p:bldP spid="6319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2271713" y="247650"/>
            <a:ext cx="52546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Group 27"/>
          <p:cNvGrpSpPr>
            <a:grpSpLocks/>
          </p:cNvGrpSpPr>
          <p:nvPr/>
        </p:nvGrpSpPr>
        <p:grpSpPr bwMode="auto">
          <a:xfrm>
            <a:off x="5303838" y="2641600"/>
            <a:ext cx="3686175" cy="938213"/>
            <a:chOff x="3307" y="1664"/>
            <a:chExt cx="2322" cy="591"/>
          </a:xfrm>
        </p:grpSpPr>
        <p:sp>
          <p:nvSpPr>
            <p:cNvPr id="35877" name="Line 4"/>
            <p:cNvSpPr>
              <a:spLocks noChangeShapeType="1"/>
            </p:cNvSpPr>
            <p:nvPr/>
          </p:nvSpPr>
          <p:spPr bwMode="auto">
            <a:xfrm>
              <a:off x="3307" y="1894"/>
              <a:ext cx="974" cy="7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Text Box 5"/>
            <p:cNvSpPr txBox="1">
              <a:spLocks noChangeArrowheads="1"/>
            </p:cNvSpPr>
            <p:nvPr/>
          </p:nvSpPr>
          <p:spPr bwMode="auto">
            <a:xfrm>
              <a:off x="4139" y="1664"/>
              <a:ext cx="1490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central vacuole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storage: food,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water or waste</a:t>
              </a:r>
            </a:p>
          </p:txBody>
        </p:sp>
      </p:grpSp>
      <p:grpSp>
        <p:nvGrpSpPr>
          <p:cNvPr id="35844" name="Group 6"/>
          <p:cNvGrpSpPr>
            <a:grpSpLocks/>
          </p:cNvGrpSpPr>
          <p:nvPr/>
        </p:nvGrpSpPr>
        <p:grpSpPr bwMode="auto">
          <a:xfrm>
            <a:off x="206375" y="3870325"/>
            <a:ext cx="4149725" cy="938213"/>
            <a:chOff x="130" y="2438"/>
            <a:chExt cx="2614" cy="591"/>
          </a:xfrm>
        </p:grpSpPr>
        <p:sp>
          <p:nvSpPr>
            <p:cNvPr id="35875" name="Line 7"/>
            <p:cNvSpPr>
              <a:spLocks noChangeShapeType="1"/>
            </p:cNvSpPr>
            <p:nvPr/>
          </p:nvSpPr>
          <p:spPr bwMode="auto">
            <a:xfrm flipV="1">
              <a:off x="1688" y="2484"/>
              <a:ext cx="1056" cy="20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35876" name="Text Box 8"/>
            <p:cNvSpPr txBox="1">
              <a:spLocks noChangeArrowheads="1"/>
            </p:cNvSpPr>
            <p:nvPr/>
          </p:nvSpPr>
          <p:spPr bwMode="auto">
            <a:xfrm>
              <a:off x="130" y="2438"/>
              <a:ext cx="1699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mitochondria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ATP in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cellular respiration</a:t>
              </a:r>
            </a:p>
          </p:txBody>
        </p:sp>
      </p:grpSp>
      <p:grpSp>
        <p:nvGrpSpPr>
          <p:cNvPr id="35845" name="Group 33"/>
          <p:cNvGrpSpPr>
            <a:grpSpLocks/>
          </p:cNvGrpSpPr>
          <p:nvPr/>
        </p:nvGrpSpPr>
        <p:grpSpPr bwMode="auto">
          <a:xfrm>
            <a:off x="5043488" y="4286250"/>
            <a:ext cx="3946525" cy="1647825"/>
            <a:chOff x="3177" y="2700"/>
            <a:chExt cx="2486" cy="1038"/>
          </a:xfrm>
        </p:grpSpPr>
        <p:sp>
          <p:nvSpPr>
            <p:cNvPr id="35873" name="Line 10"/>
            <p:cNvSpPr>
              <a:spLocks noChangeShapeType="1"/>
            </p:cNvSpPr>
            <p:nvPr/>
          </p:nvSpPr>
          <p:spPr bwMode="auto">
            <a:xfrm flipH="1" flipV="1">
              <a:off x="3177" y="2700"/>
              <a:ext cx="1043" cy="59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35874" name="Text Box 11"/>
            <p:cNvSpPr txBox="1">
              <a:spLocks noChangeArrowheads="1"/>
            </p:cNvSpPr>
            <p:nvPr/>
          </p:nvSpPr>
          <p:spPr bwMode="auto">
            <a:xfrm>
              <a:off x="3690" y="3147"/>
              <a:ext cx="1973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chloroplast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ATP &amp; sugars in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photosynthesis</a:t>
              </a:r>
            </a:p>
          </p:txBody>
        </p:sp>
      </p:grpSp>
      <p:grpSp>
        <p:nvGrpSpPr>
          <p:cNvPr id="35846" name="Group 34"/>
          <p:cNvGrpSpPr>
            <a:grpSpLocks/>
          </p:cNvGrpSpPr>
          <p:nvPr/>
        </p:nvGrpSpPr>
        <p:grpSpPr bwMode="auto">
          <a:xfrm>
            <a:off x="6297613" y="3746500"/>
            <a:ext cx="2692400" cy="731838"/>
            <a:chOff x="3967" y="2360"/>
            <a:chExt cx="1696" cy="461"/>
          </a:xfrm>
        </p:grpSpPr>
        <p:sp>
          <p:nvSpPr>
            <p:cNvPr id="35871" name="Line 13"/>
            <p:cNvSpPr>
              <a:spLocks noChangeShapeType="1"/>
            </p:cNvSpPr>
            <p:nvPr/>
          </p:nvSpPr>
          <p:spPr bwMode="auto">
            <a:xfrm flipH="1" flipV="1">
              <a:off x="3967" y="2360"/>
              <a:ext cx="1001" cy="34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35872" name="Text Box 14"/>
            <p:cNvSpPr txBox="1">
              <a:spLocks noChangeArrowheads="1"/>
            </p:cNvSpPr>
            <p:nvPr/>
          </p:nvSpPr>
          <p:spPr bwMode="auto">
            <a:xfrm>
              <a:off x="4781" y="2422"/>
              <a:ext cx="882" cy="39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wall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support</a:t>
              </a:r>
            </a:p>
          </p:txBody>
        </p:sp>
      </p:grpSp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206375" y="4816475"/>
            <a:ext cx="3724275" cy="1819275"/>
            <a:chOff x="142" y="3034"/>
            <a:chExt cx="2346" cy="1146"/>
          </a:xfrm>
        </p:grpSpPr>
        <p:sp>
          <p:nvSpPr>
            <p:cNvPr id="35869" name="Line 16"/>
            <p:cNvSpPr>
              <a:spLocks noChangeShapeType="1"/>
            </p:cNvSpPr>
            <p:nvPr/>
          </p:nvSpPr>
          <p:spPr bwMode="auto">
            <a:xfrm flipH="1">
              <a:off x="1903" y="3034"/>
              <a:ext cx="585" cy="48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35870" name="Text Box 17"/>
            <p:cNvSpPr txBox="1">
              <a:spLocks noChangeArrowheads="1"/>
            </p:cNvSpPr>
            <p:nvPr/>
          </p:nvSpPr>
          <p:spPr bwMode="auto">
            <a:xfrm>
              <a:off x="142" y="3205"/>
              <a:ext cx="1799" cy="9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727062" name="Group 22"/>
          <p:cNvGrpSpPr>
            <a:grpSpLocks/>
          </p:cNvGrpSpPr>
          <p:nvPr/>
        </p:nvGrpSpPr>
        <p:grpSpPr bwMode="auto">
          <a:xfrm>
            <a:off x="206375" y="2786063"/>
            <a:ext cx="2933700" cy="969962"/>
            <a:chOff x="130" y="1668"/>
            <a:chExt cx="1848" cy="611"/>
          </a:xfrm>
        </p:grpSpPr>
        <p:sp>
          <p:nvSpPr>
            <p:cNvPr id="35867" name="Line 19"/>
            <p:cNvSpPr>
              <a:spLocks noChangeShapeType="1"/>
            </p:cNvSpPr>
            <p:nvPr/>
          </p:nvSpPr>
          <p:spPr bwMode="auto">
            <a:xfrm flipV="1">
              <a:off x="1376" y="1668"/>
              <a:ext cx="602" cy="27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35868" name="Text Box 20"/>
            <p:cNvSpPr txBox="1">
              <a:spLocks noChangeArrowheads="1"/>
            </p:cNvSpPr>
            <p:nvPr/>
          </p:nvSpPr>
          <p:spPr bwMode="auto">
            <a:xfrm>
              <a:off x="130" y="1688"/>
              <a:ext cx="1358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Golgi apparatus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finish &amp; ship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proteins</a:t>
              </a:r>
            </a:p>
          </p:txBody>
        </p:sp>
      </p:grpSp>
      <p:grpSp>
        <p:nvGrpSpPr>
          <p:cNvPr id="727066" name="Group 26"/>
          <p:cNvGrpSpPr>
            <a:grpSpLocks/>
          </p:cNvGrpSpPr>
          <p:nvPr/>
        </p:nvGrpSpPr>
        <p:grpSpPr bwMode="auto">
          <a:xfrm>
            <a:off x="206375" y="682625"/>
            <a:ext cx="3568700" cy="938213"/>
            <a:chOff x="130" y="430"/>
            <a:chExt cx="2248" cy="591"/>
          </a:xfrm>
        </p:grpSpPr>
        <p:sp>
          <p:nvSpPr>
            <p:cNvPr id="35865" name="Line 24"/>
            <p:cNvSpPr>
              <a:spLocks noChangeShapeType="1"/>
            </p:cNvSpPr>
            <p:nvPr/>
          </p:nvSpPr>
          <p:spPr bwMode="auto">
            <a:xfrm>
              <a:off x="1376" y="684"/>
              <a:ext cx="1002" cy="33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35866" name="Text Box 25"/>
            <p:cNvSpPr txBox="1">
              <a:spLocks noChangeArrowheads="1"/>
            </p:cNvSpPr>
            <p:nvPr/>
          </p:nvSpPr>
          <p:spPr bwMode="auto">
            <a:xfrm>
              <a:off x="130" y="430"/>
              <a:ext cx="1358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nucleus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 cell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protects DNA</a:t>
              </a:r>
            </a:p>
          </p:txBody>
        </p:sp>
      </p:grpSp>
      <p:grpSp>
        <p:nvGrpSpPr>
          <p:cNvPr id="727075" name="Group 35"/>
          <p:cNvGrpSpPr>
            <a:grpSpLocks/>
          </p:cNvGrpSpPr>
          <p:nvPr/>
        </p:nvGrpSpPr>
        <p:grpSpPr bwMode="auto">
          <a:xfrm>
            <a:off x="4775200" y="392113"/>
            <a:ext cx="4214813" cy="2006600"/>
            <a:chOff x="3008" y="247"/>
            <a:chExt cx="2655" cy="1264"/>
          </a:xfrm>
        </p:grpSpPr>
        <p:sp>
          <p:nvSpPr>
            <p:cNvPr id="35863" name="Line 29"/>
            <p:cNvSpPr>
              <a:spLocks noChangeShapeType="1"/>
            </p:cNvSpPr>
            <p:nvPr/>
          </p:nvSpPr>
          <p:spPr bwMode="auto">
            <a:xfrm flipV="1">
              <a:off x="3008" y="467"/>
              <a:ext cx="725" cy="104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Text Box 30"/>
            <p:cNvSpPr txBox="1">
              <a:spLocks noChangeArrowheads="1"/>
            </p:cNvSpPr>
            <p:nvPr/>
          </p:nvSpPr>
          <p:spPr bwMode="auto">
            <a:xfrm>
              <a:off x="3631" y="247"/>
              <a:ext cx="2032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endoplasmic reticulum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processes proteins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makes membranes</a:t>
              </a:r>
            </a:p>
          </p:txBody>
        </p:sp>
      </p:grpSp>
      <p:grpSp>
        <p:nvGrpSpPr>
          <p:cNvPr id="35851" name="Group 44"/>
          <p:cNvGrpSpPr>
            <a:grpSpLocks/>
          </p:cNvGrpSpPr>
          <p:nvPr/>
        </p:nvGrpSpPr>
        <p:grpSpPr bwMode="auto">
          <a:xfrm>
            <a:off x="3265488" y="4325938"/>
            <a:ext cx="2827337" cy="2362200"/>
            <a:chOff x="2057" y="2725"/>
            <a:chExt cx="1781" cy="1488"/>
          </a:xfrm>
        </p:grpSpPr>
        <p:sp>
          <p:nvSpPr>
            <p:cNvPr id="35861" name="Line 37"/>
            <p:cNvSpPr>
              <a:spLocks noChangeShapeType="1"/>
            </p:cNvSpPr>
            <p:nvPr/>
          </p:nvSpPr>
          <p:spPr bwMode="auto">
            <a:xfrm flipH="1" flipV="1">
              <a:off x="2635" y="2725"/>
              <a:ext cx="110" cy="115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35862" name="Text Box 38"/>
            <p:cNvSpPr txBox="1">
              <a:spLocks noChangeArrowheads="1"/>
            </p:cNvSpPr>
            <p:nvPr/>
          </p:nvSpPr>
          <p:spPr bwMode="auto">
            <a:xfrm>
              <a:off x="2057" y="3814"/>
              <a:ext cx="1781" cy="39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lysosome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digestion &amp; clean up</a:t>
              </a:r>
            </a:p>
          </p:txBody>
        </p:sp>
      </p:grpSp>
      <p:grpSp>
        <p:nvGrpSpPr>
          <p:cNvPr id="727088" name="Group 48"/>
          <p:cNvGrpSpPr>
            <a:grpSpLocks/>
          </p:cNvGrpSpPr>
          <p:nvPr/>
        </p:nvGrpSpPr>
        <p:grpSpPr bwMode="auto">
          <a:xfrm>
            <a:off x="5146675" y="1463675"/>
            <a:ext cx="3843338" cy="657225"/>
            <a:chOff x="3242" y="922"/>
            <a:chExt cx="2421" cy="414"/>
          </a:xfrm>
        </p:grpSpPr>
        <p:sp>
          <p:nvSpPr>
            <p:cNvPr id="35859" name="Line 46"/>
            <p:cNvSpPr>
              <a:spLocks noChangeShapeType="1"/>
            </p:cNvSpPr>
            <p:nvPr/>
          </p:nvSpPr>
          <p:spPr bwMode="auto">
            <a:xfrm flipV="1">
              <a:off x="3242" y="1142"/>
              <a:ext cx="1158" cy="19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Text Box 47"/>
            <p:cNvSpPr txBox="1">
              <a:spLocks noChangeArrowheads="1"/>
            </p:cNvSpPr>
            <p:nvPr/>
          </p:nvSpPr>
          <p:spPr bwMode="auto">
            <a:xfrm>
              <a:off x="4333" y="922"/>
              <a:ext cx="1330" cy="39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ribosomes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proteins</a:t>
              </a:r>
            </a:p>
          </p:txBody>
        </p:sp>
      </p:grpSp>
      <p:grpSp>
        <p:nvGrpSpPr>
          <p:cNvPr id="35853" name="Group 52"/>
          <p:cNvGrpSpPr>
            <a:grpSpLocks/>
          </p:cNvGrpSpPr>
          <p:nvPr/>
        </p:nvGrpSpPr>
        <p:grpSpPr bwMode="auto">
          <a:xfrm>
            <a:off x="127000" y="1751013"/>
            <a:ext cx="3101975" cy="938212"/>
            <a:chOff x="80" y="1103"/>
            <a:chExt cx="1954" cy="591"/>
          </a:xfrm>
        </p:grpSpPr>
        <p:sp>
          <p:nvSpPr>
            <p:cNvPr id="35857" name="Line 50"/>
            <p:cNvSpPr>
              <a:spLocks noChangeShapeType="1"/>
            </p:cNvSpPr>
            <p:nvPr/>
          </p:nvSpPr>
          <p:spPr bwMode="auto">
            <a:xfrm flipV="1">
              <a:off x="1143" y="1127"/>
              <a:ext cx="891" cy="8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35858" name="Text Box 51"/>
            <p:cNvSpPr txBox="1">
              <a:spLocks noChangeArrowheads="1"/>
            </p:cNvSpPr>
            <p:nvPr/>
          </p:nvSpPr>
          <p:spPr bwMode="auto">
            <a:xfrm>
              <a:off x="80" y="1103"/>
              <a:ext cx="1582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  around organelles</a:t>
              </a:r>
            </a:p>
          </p:txBody>
        </p:sp>
      </p:grpSp>
      <p:grpSp>
        <p:nvGrpSpPr>
          <p:cNvPr id="727096" name="Group 56"/>
          <p:cNvGrpSpPr>
            <a:grpSpLocks/>
          </p:cNvGrpSpPr>
          <p:nvPr/>
        </p:nvGrpSpPr>
        <p:grpSpPr bwMode="auto">
          <a:xfrm>
            <a:off x="2944813" y="157163"/>
            <a:ext cx="2352675" cy="1498600"/>
            <a:chOff x="1855" y="99"/>
            <a:chExt cx="1482" cy="944"/>
          </a:xfrm>
        </p:grpSpPr>
        <p:sp>
          <p:nvSpPr>
            <p:cNvPr id="35855" name="Line 54"/>
            <p:cNvSpPr>
              <a:spLocks noChangeShapeType="1"/>
            </p:cNvSpPr>
            <p:nvPr/>
          </p:nvSpPr>
          <p:spPr bwMode="auto">
            <a:xfrm flipH="1">
              <a:off x="2597" y="440"/>
              <a:ext cx="444" cy="60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35856" name="Text Box 55"/>
            <p:cNvSpPr txBox="1">
              <a:spLocks noChangeArrowheads="1"/>
            </p:cNvSpPr>
            <p:nvPr/>
          </p:nvSpPr>
          <p:spPr bwMode="auto">
            <a:xfrm>
              <a:off x="1855" y="99"/>
              <a:ext cx="1482" cy="39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nucleolus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ribosomes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7"/>
          <p:cNvSpPr>
            <a:spLocks noChangeArrowheads="1"/>
          </p:cNvSpPr>
          <p:nvPr/>
        </p:nvSpPr>
        <p:spPr bwMode="auto">
          <a:xfrm>
            <a:off x="0" y="6218238"/>
            <a:ext cx="1984375" cy="639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700088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3. Cells need to make more cells</a:t>
            </a:r>
            <a:r>
              <a:rPr lang="en-US" altLang="en-US" i="1" smtClean="0"/>
              <a:t>!</a:t>
            </a:r>
            <a:endParaRPr lang="en-US" altLang="en-US" smtClean="0"/>
          </a:p>
        </p:txBody>
      </p:sp>
      <p:sp>
        <p:nvSpPr>
          <p:cNvPr id="72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6575" y="1381125"/>
            <a:ext cx="5770563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Making more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to </a:t>
            </a:r>
            <a:r>
              <a:rPr lang="en-US" altLang="en-US" u="sng" smtClean="0"/>
              <a:t>replace</a:t>
            </a:r>
            <a:r>
              <a:rPr lang="en-US" altLang="en-US" smtClean="0"/>
              <a:t>, </a:t>
            </a:r>
            <a:r>
              <a:rPr lang="en-US" altLang="en-US" u="sng" smtClean="0"/>
              <a:t>repair</a:t>
            </a:r>
            <a:r>
              <a:rPr lang="en-US" altLang="en-US" smtClean="0"/>
              <a:t> &amp; </a:t>
            </a:r>
            <a:r>
              <a:rPr lang="en-US" altLang="en-US" u="sng" smtClean="0"/>
              <a:t>grow</a:t>
            </a:r>
            <a:r>
              <a:rPr lang="en-US" altLang="en-US" smtClean="0"/>
              <a:t>, </a:t>
            </a:r>
            <a:br>
              <a:rPr lang="en-US" altLang="en-US" smtClean="0"/>
            </a:br>
            <a:r>
              <a:rPr lang="en-US" altLang="en-US" smtClean="0"/>
              <a:t>the cell must…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copy their DNA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make extra organelles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mtClean="0"/>
              <a:t>divide the new DNA &amp; new organelles between 2 new “daughter”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organelles that do this work…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nucleus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centrioles</a:t>
            </a:r>
            <a:endParaRPr lang="en-US" altLang="en-US" smtClean="0"/>
          </a:p>
        </p:txBody>
      </p:sp>
      <p:grpSp>
        <p:nvGrpSpPr>
          <p:cNvPr id="729111" name="Group 23"/>
          <p:cNvGrpSpPr>
            <a:grpSpLocks/>
          </p:cNvGrpSpPr>
          <p:nvPr/>
        </p:nvGrpSpPr>
        <p:grpSpPr bwMode="auto">
          <a:xfrm>
            <a:off x="5605463" y="1630363"/>
            <a:ext cx="3551237" cy="2036762"/>
            <a:chOff x="576" y="2256"/>
            <a:chExt cx="2928" cy="1680"/>
          </a:xfrm>
        </p:grpSpPr>
        <p:sp>
          <p:nvSpPr>
            <p:cNvPr id="36884" name="Oval 4"/>
            <p:cNvSpPr>
              <a:spLocks noChangeArrowheads="1"/>
            </p:cNvSpPr>
            <p:nvPr/>
          </p:nvSpPr>
          <p:spPr bwMode="auto">
            <a:xfrm>
              <a:off x="576" y="2256"/>
              <a:ext cx="2928" cy="1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5" name="Freeform 5"/>
            <p:cNvSpPr>
              <a:spLocks/>
            </p:cNvSpPr>
            <p:nvPr/>
          </p:nvSpPr>
          <p:spPr bwMode="auto">
            <a:xfrm>
              <a:off x="1920" y="2352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Freeform 6"/>
            <p:cNvSpPr>
              <a:spLocks/>
            </p:cNvSpPr>
            <p:nvPr/>
          </p:nvSpPr>
          <p:spPr bwMode="auto">
            <a:xfrm rot="-828948" flipH="1" flipV="1">
              <a:off x="2023" y="2688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Freeform 7"/>
            <p:cNvSpPr>
              <a:spLocks/>
            </p:cNvSpPr>
            <p:nvPr/>
          </p:nvSpPr>
          <p:spPr bwMode="auto">
            <a:xfrm>
              <a:off x="1908" y="3120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Freeform 8"/>
            <p:cNvSpPr>
              <a:spLocks/>
            </p:cNvSpPr>
            <p:nvPr/>
          </p:nvSpPr>
          <p:spPr bwMode="auto">
            <a:xfrm flipH="1" flipV="1">
              <a:off x="2016" y="2304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Freeform 9"/>
            <p:cNvSpPr>
              <a:spLocks/>
            </p:cNvSpPr>
            <p:nvPr/>
          </p:nvSpPr>
          <p:spPr bwMode="auto">
            <a:xfrm rot="828948" flipV="1">
              <a:off x="1877" y="2688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Freeform 10"/>
            <p:cNvSpPr>
              <a:spLocks/>
            </p:cNvSpPr>
            <p:nvPr/>
          </p:nvSpPr>
          <p:spPr bwMode="auto">
            <a:xfrm flipH="1">
              <a:off x="2030" y="3120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Freeform 11"/>
            <p:cNvSpPr>
              <a:spLocks/>
            </p:cNvSpPr>
            <p:nvPr/>
          </p:nvSpPr>
          <p:spPr bwMode="auto">
            <a:xfrm rot="-828948" flipH="1" flipV="1">
              <a:off x="2016" y="3504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Freeform 12"/>
            <p:cNvSpPr>
              <a:spLocks/>
            </p:cNvSpPr>
            <p:nvPr/>
          </p:nvSpPr>
          <p:spPr bwMode="auto">
            <a:xfrm rot="828948" flipV="1">
              <a:off x="1863" y="3504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Freeform 13"/>
            <p:cNvSpPr>
              <a:spLocks/>
            </p:cNvSpPr>
            <p:nvPr/>
          </p:nvSpPr>
          <p:spPr bwMode="auto">
            <a:xfrm>
              <a:off x="816" y="2496"/>
              <a:ext cx="1152" cy="480"/>
            </a:xfrm>
            <a:custGeom>
              <a:avLst/>
              <a:gdLst>
                <a:gd name="T0" fmla="*/ 0 w 1152"/>
                <a:gd name="T1" fmla="*/ 480 h 480"/>
                <a:gd name="T2" fmla="*/ 432 w 1152"/>
                <a:gd name="T3" fmla="*/ 96 h 480"/>
                <a:gd name="T4" fmla="*/ 1152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Freeform 14"/>
            <p:cNvSpPr>
              <a:spLocks/>
            </p:cNvSpPr>
            <p:nvPr/>
          </p:nvSpPr>
          <p:spPr bwMode="auto">
            <a:xfrm flipV="1">
              <a:off x="816" y="3168"/>
              <a:ext cx="1152" cy="480"/>
            </a:xfrm>
            <a:custGeom>
              <a:avLst/>
              <a:gdLst>
                <a:gd name="T0" fmla="*/ 0 w 1152"/>
                <a:gd name="T1" fmla="*/ 480 h 480"/>
                <a:gd name="T2" fmla="*/ 432 w 1152"/>
                <a:gd name="T3" fmla="*/ 96 h 480"/>
                <a:gd name="T4" fmla="*/ 1152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Freeform 15"/>
            <p:cNvSpPr>
              <a:spLocks/>
            </p:cNvSpPr>
            <p:nvPr/>
          </p:nvSpPr>
          <p:spPr bwMode="auto">
            <a:xfrm flipV="1">
              <a:off x="816" y="3024"/>
              <a:ext cx="1104" cy="240"/>
            </a:xfrm>
            <a:custGeom>
              <a:avLst/>
              <a:gdLst>
                <a:gd name="T0" fmla="*/ 0 w 1152"/>
                <a:gd name="T1" fmla="*/ 240 h 480"/>
                <a:gd name="T2" fmla="*/ 414 w 1152"/>
                <a:gd name="T3" fmla="*/ 48 h 480"/>
                <a:gd name="T4" fmla="*/ 1104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Freeform 16"/>
            <p:cNvSpPr>
              <a:spLocks/>
            </p:cNvSpPr>
            <p:nvPr/>
          </p:nvSpPr>
          <p:spPr bwMode="auto">
            <a:xfrm>
              <a:off x="816" y="2880"/>
              <a:ext cx="1104" cy="144"/>
            </a:xfrm>
            <a:custGeom>
              <a:avLst/>
              <a:gdLst>
                <a:gd name="T0" fmla="*/ 0 w 1152"/>
                <a:gd name="T1" fmla="*/ 144 h 480"/>
                <a:gd name="T2" fmla="*/ 414 w 1152"/>
                <a:gd name="T3" fmla="*/ 29 h 480"/>
                <a:gd name="T4" fmla="*/ 1104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Freeform 17"/>
            <p:cNvSpPr>
              <a:spLocks/>
            </p:cNvSpPr>
            <p:nvPr/>
          </p:nvSpPr>
          <p:spPr bwMode="auto">
            <a:xfrm flipH="1">
              <a:off x="2064" y="2496"/>
              <a:ext cx="1152" cy="480"/>
            </a:xfrm>
            <a:custGeom>
              <a:avLst/>
              <a:gdLst>
                <a:gd name="T0" fmla="*/ 0 w 1152"/>
                <a:gd name="T1" fmla="*/ 480 h 480"/>
                <a:gd name="T2" fmla="*/ 432 w 1152"/>
                <a:gd name="T3" fmla="*/ 96 h 480"/>
                <a:gd name="T4" fmla="*/ 1152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Freeform 18"/>
            <p:cNvSpPr>
              <a:spLocks/>
            </p:cNvSpPr>
            <p:nvPr/>
          </p:nvSpPr>
          <p:spPr bwMode="auto">
            <a:xfrm flipH="1" flipV="1">
              <a:off x="2064" y="3168"/>
              <a:ext cx="1152" cy="480"/>
            </a:xfrm>
            <a:custGeom>
              <a:avLst/>
              <a:gdLst>
                <a:gd name="T0" fmla="*/ 0 w 1152"/>
                <a:gd name="T1" fmla="*/ 480 h 480"/>
                <a:gd name="T2" fmla="*/ 432 w 1152"/>
                <a:gd name="T3" fmla="*/ 96 h 480"/>
                <a:gd name="T4" fmla="*/ 1152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Freeform 19"/>
            <p:cNvSpPr>
              <a:spLocks/>
            </p:cNvSpPr>
            <p:nvPr/>
          </p:nvSpPr>
          <p:spPr bwMode="auto">
            <a:xfrm flipH="1" flipV="1">
              <a:off x="2064" y="3024"/>
              <a:ext cx="1104" cy="240"/>
            </a:xfrm>
            <a:custGeom>
              <a:avLst/>
              <a:gdLst>
                <a:gd name="T0" fmla="*/ 0 w 1152"/>
                <a:gd name="T1" fmla="*/ 240 h 480"/>
                <a:gd name="T2" fmla="*/ 414 w 1152"/>
                <a:gd name="T3" fmla="*/ 48 h 480"/>
                <a:gd name="T4" fmla="*/ 1104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0" name="Freeform 20"/>
            <p:cNvSpPr>
              <a:spLocks/>
            </p:cNvSpPr>
            <p:nvPr/>
          </p:nvSpPr>
          <p:spPr bwMode="auto">
            <a:xfrm flipH="1">
              <a:off x="2064" y="2880"/>
              <a:ext cx="1104" cy="144"/>
            </a:xfrm>
            <a:custGeom>
              <a:avLst/>
              <a:gdLst>
                <a:gd name="T0" fmla="*/ 0 w 1152"/>
                <a:gd name="T1" fmla="*/ 144 h 480"/>
                <a:gd name="T2" fmla="*/ 414 w 1152"/>
                <a:gd name="T3" fmla="*/ 29 h 480"/>
                <a:gd name="T4" fmla="*/ 1104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1" name="Oval 21"/>
            <p:cNvSpPr>
              <a:spLocks noChangeArrowheads="1"/>
            </p:cNvSpPr>
            <p:nvPr/>
          </p:nvSpPr>
          <p:spPr bwMode="auto">
            <a:xfrm>
              <a:off x="3120" y="2928"/>
              <a:ext cx="14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02" name="Oval 22"/>
            <p:cNvSpPr>
              <a:spLocks noChangeArrowheads="1"/>
            </p:cNvSpPr>
            <p:nvPr/>
          </p:nvSpPr>
          <p:spPr bwMode="auto">
            <a:xfrm>
              <a:off x="720" y="2921"/>
              <a:ext cx="14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29124" name="Group 36"/>
          <p:cNvGrpSpPr>
            <a:grpSpLocks/>
          </p:cNvGrpSpPr>
          <p:nvPr/>
        </p:nvGrpSpPr>
        <p:grpSpPr bwMode="auto">
          <a:xfrm>
            <a:off x="5584825" y="4470400"/>
            <a:ext cx="3533775" cy="1993900"/>
            <a:chOff x="576" y="2256"/>
            <a:chExt cx="2976" cy="1680"/>
          </a:xfrm>
        </p:grpSpPr>
        <p:sp>
          <p:nvSpPr>
            <p:cNvPr id="36872" name="Oval 24"/>
            <p:cNvSpPr>
              <a:spLocks noChangeArrowheads="1"/>
            </p:cNvSpPr>
            <p:nvPr/>
          </p:nvSpPr>
          <p:spPr bwMode="auto">
            <a:xfrm>
              <a:off x="1968" y="2256"/>
              <a:ext cx="1584" cy="168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F116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3" name="Oval 25"/>
            <p:cNvSpPr>
              <a:spLocks noChangeArrowheads="1"/>
            </p:cNvSpPr>
            <p:nvPr/>
          </p:nvSpPr>
          <p:spPr bwMode="auto">
            <a:xfrm>
              <a:off x="576" y="2256"/>
              <a:ext cx="1584" cy="168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F116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4" name="Oval 26"/>
            <p:cNvSpPr>
              <a:spLocks noChangeArrowheads="1"/>
            </p:cNvSpPr>
            <p:nvPr/>
          </p:nvSpPr>
          <p:spPr bwMode="auto">
            <a:xfrm>
              <a:off x="768" y="2592"/>
              <a:ext cx="1008" cy="100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5" name="Oval 27"/>
            <p:cNvSpPr>
              <a:spLocks noChangeArrowheads="1"/>
            </p:cNvSpPr>
            <p:nvPr/>
          </p:nvSpPr>
          <p:spPr bwMode="auto">
            <a:xfrm>
              <a:off x="2352" y="2544"/>
              <a:ext cx="1008" cy="100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6" name="Freeform 28"/>
            <p:cNvSpPr>
              <a:spLocks/>
            </p:cNvSpPr>
            <p:nvPr/>
          </p:nvSpPr>
          <p:spPr bwMode="auto">
            <a:xfrm flipH="1">
              <a:off x="1008" y="2722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Freeform 29"/>
            <p:cNvSpPr>
              <a:spLocks/>
            </p:cNvSpPr>
            <p:nvPr/>
          </p:nvSpPr>
          <p:spPr bwMode="auto">
            <a:xfrm rot="828948" flipV="1">
              <a:off x="3024" y="2832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Freeform 30"/>
            <p:cNvSpPr>
              <a:spLocks/>
            </p:cNvSpPr>
            <p:nvPr/>
          </p:nvSpPr>
          <p:spPr bwMode="auto">
            <a:xfrm>
              <a:off x="1316" y="2723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Freeform 31"/>
            <p:cNvSpPr>
              <a:spLocks/>
            </p:cNvSpPr>
            <p:nvPr/>
          </p:nvSpPr>
          <p:spPr bwMode="auto">
            <a:xfrm flipV="1">
              <a:off x="2873" y="2655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Freeform 32"/>
            <p:cNvSpPr>
              <a:spLocks/>
            </p:cNvSpPr>
            <p:nvPr/>
          </p:nvSpPr>
          <p:spPr bwMode="auto">
            <a:xfrm rot="828948" flipV="1">
              <a:off x="1393" y="3085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Freeform 33"/>
            <p:cNvSpPr>
              <a:spLocks/>
            </p:cNvSpPr>
            <p:nvPr/>
          </p:nvSpPr>
          <p:spPr bwMode="auto">
            <a:xfrm flipH="1">
              <a:off x="2612" y="2714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Freeform 34"/>
            <p:cNvSpPr>
              <a:spLocks/>
            </p:cNvSpPr>
            <p:nvPr/>
          </p:nvSpPr>
          <p:spPr bwMode="auto">
            <a:xfrm rot="-828948" flipH="1" flipV="1">
              <a:off x="2729" y="3024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Freeform 35"/>
            <p:cNvSpPr>
              <a:spLocks/>
            </p:cNvSpPr>
            <p:nvPr/>
          </p:nvSpPr>
          <p:spPr bwMode="auto">
            <a:xfrm rot="-828948" flipH="1" flipV="1">
              <a:off x="1042" y="3161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9126" name="AutoShape 38"/>
          <p:cNvSpPr>
            <a:spLocks noChangeArrowheads="1"/>
          </p:cNvSpPr>
          <p:nvPr/>
        </p:nvSpPr>
        <p:spPr bwMode="auto">
          <a:xfrm>
            <a:off x="7140575" y="3724275"/>
            <a:ext cx="423863" cy="687388"/>
          </a:xfrm>
          <a:prstGeom prst="downArrow">
            <a:avLst>
              <a:gd name="adj1" fmla="val 50000"/>
              <a:gd name="adj2" fmla="val 40543"/>
            </a:avLst>
          </a:prstGeom>
          <a:solidFill>
            <a:srgbClr val="FFEA18"/>
          </a:solidFill>
          <a:ln w="9525">
            <a:solidFill>
              <a:srgbClr val="ED00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9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1" grpId="0" build="p" autoUpdateAnimBg="0"/>
      <p:bldP spid="729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7"/>
          <p:cNvGrpSpPr>
            <a:grpSpLocks/>
          </p:cNvGrpSpPr>
          <p:nvPr/>
        </p:nvGrpSpPr>
        <p:grpSpPr bwMode="auto">
          <a:xfrm>
            <a:off x="5065713" y="866775"/>
            <a:ext cx="3790950" cy="5024438"/>
            <a:chOff x="3175" y="1155"/>
            <a:chExt cx="2388" cy="3165"/>
          </a:xfrm>
        </p:grpSpPr>
        <p:pic>
          <p:nvPicPr>
            <p:cNvPr id="37935" name="Picture 5" descr="07-22-CentrosomeStructur-N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00" b="13728"/>
            <a:stretch>
              <a:fillRect/>
            </a:stretch>
          </p:blipFill>
          <p:spPr bwMode="auto">
            <a:xfrm>
              <a:off x="3359" y="1155"/>
              <a:ext cx="2204" cy="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6" name="Rectangle 6"/>
            <p:cNvSpPr>
              <a:spLocks noChangeArrowheads="1"/>
            </p:cNvSpPr>
            <p:nvPr/>
          </p:nvSpPr>
          <p:spPr bwMode="auto">
            <a:xfrm>
              <a:off x="3175" y="3900"/>
              <a:ext cx="741" cy="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Centrioles</a:t>
            </a:r>
          </a:p>
        </p:txBody>
      </p:sp>
      <p:sp>
        <p:nvSpPr>
          <p:cNvPr id="7301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8500" y="1371600"/>
            <a:ext cx="7772400" cy="246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Function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help coordinate cell division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only in animal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Structure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one pair in each cell</a:t>
            </a:r>
          </a:p>
        </p:txBody>
      </p:sp>
      <p:grpSp>
        <p:nvGrpSpPr>
          <p:cNvPr id="730120" name="Group 8"/>
          <p:cNvGrpSpPr>
            <a:grpSpLocks/>
          </p:cNvGrpSpPr>
          <p:nvPr/>
        </p:nvGrpSpPr>
        <p:grpSpPr bwMode="auto">
          <a:xfrm>
            <a:off x="1133475" y="4257675"/>
            <a:ext cx="3551238" cy="2036763"/>
            <a:chOff x="576" y="2256"/>
            <a:chExt cx="2928" cy="1680"/>
          </a:xfrm>
        </p:grpSpPr>
        <p:sp>
          <p:nvSpPr>
            <p:cNvPr id="37916" name="Oval 9"/>
            <p:cNvSpPr>
              <a:spLocks noChangeArrowheads="1"/>
            </p:cNvSpPr>
            <p:nvPr/>
          </p:nvSpPr>
          <p:spPr bwMode="auto">
            <a:xfrm>
              <a:off x="576" y="2256"/>
              <a:ext cx="2928" cy="1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17" name="Freeform 10"/>
            <p:cNvSpPr>
              <a:spLocks/>
            </p:cNvSpPr>
            <p:nvPr/>
          </p:nvSpPr>
          <p:spPr bwMode="auto">
            <a:xfrm>
              <a:off x="1920" y="2352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Freeform 11"/>
            <p:cNvSpPr>
              <a:spLocks/>
            </p:cNvSpPr>
            <p:nvPr/>
          </p:nvSpPr>
          <p:spPr bwMode="auto">
            <a:xfrm rot="-828948" flipH="1" flipV="1">
              <a:off x="2023" y="2688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Freeform 12"/>
            <p:cNvSpPr>
              <a:spLocks/>
            </p:cNvSpPr>
            <p:nvPr/>
          </p:nvSpPr>
          <p:spPr bwMode="auto">
            <a:xfrm>
              <a:off x="1908" y="3120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Freeform 13"/>
            <p:cNvSpPr>
              <a:spLocks/>
            </p:cNvSpPr>
            <p:nvPr/>
          </p:nvSpPr>
          <p:spPr bwMode="auto">
            <a:xfrm flipH="1" flipV="1">
              <a:off x="2016" y="2304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Freeform 14"/>
            <p:cNvSpPr>
              <a:spLocks/>
            </p:cNvSpPr>
            <p:nvPr/>
          </p:nvSpPr>
          <p:spPr bwMode="auto">
            <a:xfrm rot="828948" flipV="1">
              <a:off x="1877" y="2688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Freeform 15"/>
            <p:cNvSpPr>
              <a:spLocks/>
            </p:cNvSpPr>
            <p:nvPr/>
          </p:nvSpPr>
          <p:spPr bwMode="auto">
            <a:xfrm flipH="1">
              <a:off x="2030" y="3120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Freeform 16"/>
            <p:cNvSpPr>
              <a:spLocks/>
            </p:cNvSpPr>
            <p:nvPr/>
          </p:nvSpPr>
          <p:spPr bwMode="auto">
            <a:xfrm rot="-828948" flipH="1" flipV="1">
              <a:off x="2016" y="3504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Freeform 17"/>
            <p:cNvSpPr>
              <a:spLocks/>
            </p:cNvSpPr>
            <p:nvPr/>
          </p:nvSpPr>
          <p:spPr bwMode="auto">
            <a:xfrm rot="828948" flipV="1">
              <a:off x="1863" y="3504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Freeform 18"/>
            <p:cNvSpPr>
              <a:spLocks/>
            </p:cNvSpPr>
            <p:nvPr/>
          </p:nvSpPr>
          <p:spPr bwMode="auto">
            <a:xfrm>
              <a:off x="816" y="2496"/>
              <a:ext cx="1152" cy="480"/>
            </a:xfrm>
            <a:custGeom>
              <a:avLst/>
              <a:gdLst>
                <a:gd name="T0" fmla="*/ 0 w 1152"/>
                <a:gd name="T1" fmla="*/ 480 h 480"/>
                <a:gd name="T2" fmla="*/ 432 w 1152"/>
                <a:gd name="T3" fmla="*/ 96 h 480"/>
                <a:gd name="T4" fmla="*/ 1152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Freeform 19"/>
            <p:cNvSpPr>
              <a:spLocks/>
            </p:cNvSpPr>
            <p:nvPr/>
          </p:nvSpPr>
          <p:spPr bwMode="auto">
            <a:xfrm flipV="1">
              <a:off x="816" y="3168"/>
              <a:ext cx="1152" cy="480"/>
            </a:xfrm>
            <a:custGeom>
              <a:avLst/>
              <a:gdLst>
                <a:gd name="T0" fmla="*/ 0 w 1152"/>
                <a:gd name="T1" fmla="*/ 480 h 480"/>
                <a:gd name="T2" fmla="*/ 432 w 1152"/>
                <a:gd name="T3" fmla="*/ 96 h 480"/>
                <a:gd name="T4" fmla="*/ 1152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Freeform 20"/>
            <p:cNvSpPr>
              <a:spLocks/>
            </p:cNvSpPr>
            <p:nvPr/>
          </p:nvSpPr>
          <p:spPr bwMode="auto">
            <a:xfrm flipV="1">
              <a:off x="816" y="3024"/>
              <a:ext cx="1104" cy="240"/>
            </a:xfrm>
            <a:custGeom>
              <a:avLst/>
              <a:gdLst>
                <a:gd name="T0" fmla="*/ 0 w 1152"/>
                <a:gd name="T1" fmla="*/ 240 h 480"/>
                <a:gd name="T2" fmla="*/ 414 w 1152"/>
                <a:gd name="T3" fmla="*/ 48 h 480"/>
                <a:gd name="T4" fmla="*/ 1104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8" name="Freeform 21"/>
            <p:cNvSpPr>
              <a:spLocks/>
            </p:cNvSpPr>
            <p:nvPr/>
          </p:nvSpPr>
          <p:spPr bwMode="auto">
            <a:xfrm>
              <a:off x="816" y="2880"/>
              <a:ext cx="1104" cy="144"/>
            </a:xfrm>
            <a:custGeom>
              <a:avLst/>
              <a:gdLst>
                <a:gd name="T0" fmla="*/ 0 w 1152"/>
                <a:gd name="T1" fmla="*/ 144 h 480"/>
                <a:gd name="T2" fmla="*/ 414 w 1152"/>
                <a:gd name="T3" fmla="*/ 29 h 480"/>
                <a:gd name="T4" fmla="*/ 1104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Freeform 22"/>
            <p:cNvSpPr>
              <a:spLocks/>
            </p:cNvSpPr>
            <p:nvPr/>
          </p:nvSpPr>
          <p:spPr bwMode="auto">
            <a:xfrm flipH="1">
              <a:off x="2064" y="2496"/>
              <a:ext cx="1152" cy="480"/>
            </a:xfrm>
            <a:custGeom>
              <a:avLst/>
              <a:gdLst>
                <a:gd name="T0" fmla="*/ 0 w 1152"/>
                <a:gd name="T1" fmla="*/ 480 h 480"/>
                <a:gd name="T2" fmla="*/ 432 w 1152"/>
                <a:gd name="T3" fmla="*/ 96 h 480"/>
                <a:gd name="T4" fmla="*/ 1152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Freeform 23"/>
            <p:cNvSpPr>
              <a:spLocks/>
            </p:cNvSpPr>
            <p:nvPr/>
          </p:nvSpPr>
          <p:spPr bwMode="auto">
            <a:xfrm flipH="1" flipV="1">
              <a:off x="2064" y="3168"/>
              <a:ext cx="1152" cy="480"/>
            </a:xfrm>
            <a:custGeom>
              <a:avLst/>
              <a:gdLst>
                <a:gd name="T0" fmla="*/ 0 w 1152"/>
                <a:gd name="T1" fmla="*/ 480 h 480"/>
                <a:gd name="T2" fmla="*/ 432 w 1152"/>
                <a:gd name="T3" fmla="*/ 96 h 480"/>
                <a:gd name="T4" fmla="*/ 1152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Freeform 24"/>
            <p:cNvSpPr>
              <a:spLocks/>
            </p:cNvSpPr>
            <p:nvPr/>
          </p:nvSpPr>
          <p:spPr bwMode="auto">
            <a:xfrm flipH="1" flipV="1">
              <a:off x="2064" y="3024"/>
              <a:ext cx="1104" cy="240"/>
            </a:xfrm>
            <a:custGeom>
              <a:avLst/>
              <a:gdLst>
                <a:gd name="T0" fmla="*/ 0 w 1152"/>
                <a:gd name="T1" fmla="*/ 240 h 480"/>
                <a:gd name="T2" fmla="*/ 414 w 1152"/>
                <a:gd name="T3" fmla="*/ 48 h 480"/>
                <a:gd name="T4" fmla="*/ 1104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Freeform 25"/>
            <p:cNvSpPr>
              <a:spLocks/>
            </p:cNvSpPr>
            <p:nvPr/>
          </p:nvSpPr>
          <p:spPr bwMode="auto">
            <a:xfrm flipH="1">
              <a:off x="2064" y="2880"/>
              <a:ext cx="1104" cy="144"/>
            </a:xfrm>
            <a:custGeom>
              <a:avLst/>
              <a:gdLst>
                <a:gd name="T0" fmla="*/ 0 w 1152"/>
                <a:gd name="T1" fmla="*/ 144 h 480"/>
                <a:gd name="T2" fmla="*/ 414 w 1152"/>
                <a:gd name="T3" fmla="*/ 29 h 480"/>
                <a:gd name="T4" fmla="*/ 1104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Oval 26"/>
            <p:cNvSpPr>
              <a:spLocks noChangeArrowheads="1"/>
            </p:cNvSpPr>
            <p:nvPr/>
          </p:nvSpPr>
          <p:spPr bwMode="auto">
            <a:xfrm>
              <a:off x="3120" y="2928"/>
              <a:ext cx="14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34" name="Oval 27"/>
            <p:cNvSpPr>
              <a:spLocks noChangeArrowheads="1"/>
            </p:cNvSpPr>
            <p:nvPr/>
          </p:nvSpPr>
          <p:spPr bwMode="auto">
            <a:xfrm>
              <a:off x="720" y="2921"/>
              <a:ext cx="14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30162" name="Group 50"/>
          <p:cNvGrpSpPr>
            <a:grpSpLocks noChangeAspect="1"/>
          </p:cNvGrpSpPr>
          <p:nvPr/>
        </p:nvGrpSpPr>
        <p:grpSpPr bwMode="auto">
          <a:xfrm>
            <a:off x="1138238" y="4257675"/>
            <a:ext cx="3546475" cy="2035175"/>
            <a:chOff x="1775" y="131"/>
            <a:chExt cx="2928" cy="1680"/>
          </a:xfrm>
        </p:grpSpPr>
        <p:sp>
          <p:nvSpPr>
            <p:cNvPr id="37897" name="Oval 30"/>
            <p:cNvSpPr>
              <a:spLocks noChangeAspect="1" noChangeArrowheads="1"/>
            </p:cNvSpPr>
            <p:nvPr/>
          </p:nvSpPr>
          <p:spPr bwMode="auto">
            <a:xfrm>
              <a:off x="1775" y="131"/>
              <a:ext cx="2928" cy="1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898" name="Freeform 31"/>
            <p:cNvSpPr>
              <a:spLocks noChangeAspect="1"/>
            </p:cNvSpPr>
            <p:nvPr/>
          </p:nvSpPr>
          <p:spPr bwMode="auto">
            <a:xfrm flipH="1">
              <a:off x="2495" y="371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Freeform 32"/>
            <p:cNvSpPr>
              <a:spLocks noChangeAspect="1"/>
            </p:cNvSpPr>
            <p:nvPr/>
          </p:nvSpPr>
          <p:spPr bwMode="auto">
            <a:xfrm rot="828948" flipV="1">
              <a:off x="3647" y="611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Freeform 33"/>
            <p:cNvSpPr>
              <a:spLocks noChangeAspect="1"/>
            </p:cNvSpPr>
            <p:nvPr/>
          </p:nvSpPr>
          <p:spPr bwMode="auto">
            <a:xfrm flipH="1">
              <a:off x="2543" y="995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Freeform 34"/>
            <p:cNvSpPr>
              <a:spLocks noChangeAspect="1"/>
            </p:cNvSpPr>
            <p:nvPr/>
          </p:nvSpPr>
          <p:spPr bwMode="auto">
            <a:xfrm flipV="1">
              <a:off x="3743" y="275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Freeform 35"/>
            <p:cNvSpPr>
              <a:spLocks noChangeAspect="1"/>
            </p:cNvSpPr>
            <p:nvPr/>
          </p:nvSpPr>
          <p:spPr bwMode="auto">
            <a:xfrm rot="-828948" flipH="1" flipV="1">
              <a:off x="2543" y="563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Freeform 36"/>
            <p:cNvSpPr>
              <a:spLocks noChangeAspect="1"/>
            </p:cNvSpPr>
            <p:nvPr/>
          </p:nvSpPr>
          <p:spPr bwMode="auto">
            <a:xfrm>
              <a:off x="3695" y="995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12 w 152"/>
                <a:gd name="T3" fmla="*/ 133 h 624"/>
                <a:gd name="T4" fmla="*/ 37 w 152"/>
                <a:gd name="T5" fmla="*/ 288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Freeform 37"/>
            <p:cNvSpPr>
              <a:spLocks noChangeAspect="1"/>
            </p:cNvSpPr>
            <p:nvPr/>
          </p:nvSpPr>
          <p:spPr bwMode="auto">
            <a:xfrm rot="828948" flipV="1">
              <a:off x="3839" y="1235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Freeform 38"/>
            <p:cNvSpPr>
              <a:spLocks noChangeAspect="1"/>
            </p:cNvSpPr>
            <p:nvPr/>
          </p:nvSpPr>
          <p:spPr bwMode="auto">
            <a:xfrm rot="-828948" flipH="1" flipV="1">
              <a:off x="2427" y="1187"/>
              <a:ext cx="157" cy="384"/>
            </a:xfrm>
            <a:custGeom>
              <a:avLst/>
              <a:gdLst>
                <a:gd name="T0" fmla="*/ 0 w 152"/>
                <a:gd name="T1" fmla="*/ 0 h 624"/>
                <a:gd name="T2" fmla="*/ 149 w 152"/>
                <a:gd name="T3" fmla="*/ 177 h 624"/>
                <a:gd name="T4" fmla="*/ 50 w 152"/>
                <a:gd name="T5" fmla="*/ 384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Freeform 39"/>
            <p:cNvSpPr>
              <a:spLocks noChangeAspect="1"/>
            </p:cNvSpPr>
            <p:nvPr/>
          </p:nvSpPr>
          <p:spPr bwMode="auto">
            <a:xfrm>
              <a:off x="2015" y="467"/>
              <a:ext cx="480" cy="384"/>
            </a:xfrm>
            <a:custGeom>
              <a:avLst/>
              <a:gdLst>
                <a:gd name="T0" fmla="*/ 0 w 1152"/>
                <a:gd name="T1" fmla="*/ 384 h 480"/>
                <a:gd name="T2" fmla="*/ 180 w 1152"/>
                <a:gd name="T3" fmla="*/ 77 h 480"/>
                <a:gd name="T4" fmla="*/ 480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Freeform 40"/>
            <p:cNvSpPr>
              <a:spLocks noChangeAspect="1"/>
            </p:cNvSpPr>
            <p:nvPr/>
          </p:nvSpPr>
          <p:spPr bwMode="auto">
            <a:xfrm flipV="1">
              <a:off x="2015" y="1043"/>
              <a:ext cx="432" cy="336"/>
            </a:xfrm>
            <a:custGeom>
              <a:avLst/>
              <a:gdLst>
                <a:gd name="T0" fmla="*/ 0 w 1152"/>
                <a:gd name="T1" fmla="*/ 336 h 480"/>
                <a:gd name="T2" fmla="*/ 162 w 1152"/>
                <a:gd name="T3" fmla="*/ 67 h 480"/>
                <a:gd name="T4" fmla="*/ 432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Freeform 41"/>
            <p:cNvSpPr>
              <a:spLocks noChangeAspect="1"/>
            </p:cNvSpPr>
            <p:nvPr/>
          </p:nvSpPr>
          <p:spPr bwMode="auto">
            <a:xfrm flipV="1">
              <a:off x="2015" y="899"/>
              <a:ext cx="528" cy="240"/>
            </a:xfrm>
            <a:custGeom>
              <a:avLst/>
              <a:gdLst>
                <a:gd name="T0" fmla="*/ 0 w 1152"/>
                <a:gd name="T1" fmla="*/ 240 h 480"/>
                <a:gd name="T2" fmla="*/ 198 w 1152"/>
                <a:gd name="T3" fmla="*/ 48 h 480"/>
                <a:gd name="T4" fmla="*/ 528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Freeform 42"/>
            <p:cNvSpPr>
              <a:spLocks noChangeAspect="1"/>
            </p:cNvSpPr>
            <p:nvPr/>
          </p:nvSpPr>
          <p:spPr bwMode="auto">
            <a:xfrm>
              <a:off x="2015" y="755"/>
              <a:ext cx="528" cy="144"/>
            </a:xfrm>
            <a:custGeom>
              <a:avLst/>
              <a:gdLst>
                <a:gd name="T0" fmla="*/ 0 w 1152"/>
                <a:gd name="T1" fmla="*/ 144 h 480"/>
                <a:gd name="T2" fmla="*/ 198 w 1152"/>
                <a:gd name="T3" fmla="*/ 29 h 480"/>
                <a:gd name="T4" fmla="*/ 528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Freeform 43"/>
            <p:cNvSpPr>
              <a:spLocks noChangeAspect="1"/>
            </p:cNvSpPr>
            <p:nvPr/>
          </p:nvSpPr>
          <p:spPr bwMode="auto">
            <a:xfrm flipH="1">
              <a:off x="3839" y="467"/>
              <a:ext cx="576" cy="384"/>
            </a:xfrm>
            <a:custGeom>
              <a:avLst/>
              <a:gdLst>
                <a:gd name="T0" fmla="*/ 0 w 1152"/>
                <a:gd name="T1" fmla="*/ 384 h 480"/>
                <a:gd name="T2" fmla="*/ 216 w 1152"/>
                <a:gd name="T3" fmla="*/ 77 h 480"/>
                <a:gd name="T4" fmla="*/ 576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Freeform 44"/>
            <p:cNvSpPr>
              <a:spLocks noChangeAspect="1"/>
            </p:cNvSpPr>
            <p:nvPr/>
          </p:nvSpPr>
          <p:spPr bwMode="auto">
            <a:xfrm flipH="1" flipV="1">
              <a:off x="3983" y="1043"/>
              <a:ext cx="432" cy="384"/>
            </a:xfrm>
            <a:custGeom>
              <a:avLst/>
              <a:gdLst>
                <a:gd name="T0" fmla="*/ 0 w 1152"/>
                <a:gd name="T1" fmla="*/ 384 h 480"/>
                <a:gd name="T2" fmla="*/ 162 w 1152"/>
                <a:gd name="T3" fmla="*/ 77 h 480"/>
                <a:gd name="T4" fmla="*/ 432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Freeform 45"/>
            <p:cNvSpPr>
              <a:spLocks noChangeAspect="1"/>
            </p:cNvSpPr>
            <p:nvPr/>
          </p:nvSpPr>
          <p:spPr bwMode="auto">
            <a:xfrm flipH="1" flipV="1">
              <a:off x="3791" y="899"/>
              <a:ext cx="576" cy="240"/>
            </a:xfrm>
            <a:custGeom>
              <a:avLst/>
              <a:gdLst>
                <a:gd name="T0" fmla="*/ 0 w 1152"/>
                <a:gd name="T1" fmla="*/ 240 h 480"/>
                <a:gd name="T2" fmla="*/ 216 w 1152"/>
                <a:gd name="T3" fmla="*/ 48 h 480"/>
                <a:gd name="T4" fmla="*/ 576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Freeform 46"/>
            <p:cNvSpPr>
              <a:spLocks noChangeAspect="1"/>
            </p:cNvSpPr>
            <p:nvPr/>
          </p:nvSpPr>
          <p:spPr bwMode="auto">
            <a:xfrm flipH="1">
              <a:off x="3791" y="803"/>
              <a:ext cx="576" cy="96"/>
            </a:xfrm>
            <a:custGeom>
              <a:avLst/>
              <a:gdLst>
                <a:gd name="T0" fmla="*/ 0 w 1152"/>
                <a:gd name="T1" fmla="*/ 96 h 480"/>
                <a:gd name="T2" fmla="*/ 216 w 1152"/>
                <a:gd name="T3" fmla="*/ 19 h 480"/>
                <a:gd name="T4" fmla="*/ 576 w 115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480">
                  <a:moveTo>
                    <a:pt x="0" y="480"/>
                  </a:moveTo>
                  <a:cubicBezTo>
                    <a:pt x="120" y="328"/>
                    <a:pt x="240" y="176"/>
                    <a:pt x="432" y="96"/>
                  </a:cubicBezTo>
                  <a:cubicBezTo>
                    <a:pt x="624" y="16"/>
                    <a:pt x="1032" y="16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Oval 47"/>
            <p:cNvSpPr>
              <a:spLocks noChangeAspect="1" noChangeArrowheads="1"/>
            </p:cNvSpPr>
            <p:nvPr/>
          </p:nvSpPr>
          <p:spPr bwMode="auto">
            <a:xfrm>
              <a:off x="4319" y="803"/>
              <a:ext cx="14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15" name="Oval 48"/>
            <p:cNvSpPr>
              <a:spLocks noChangeAspect="1" noChangeArrowheads="1"/>
            </p:cNvSpPr>
            <p:nvPr/>
          </p:nvSpPr>
          <p:spPr bwMode="auto">
            <a:xfrm>
              <a:off x="1919" y="803"/>
              <a:ext cx="14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30140" name="Freeform 28"/>
          <p:cNvSpPr>
            <a:spLocks/>
          </p:cNvSpPr>
          <p:nvPr/>
        </p:nvSpPr>
        <p:spPr bwMode="auto">
          <a:xfrm>
            <a:off x="4378325" y="4533900"/>
            <a:ext cx="1679575" cy="630238"/>
          </a:xfrm>
          <a:custGeom>
            <a:avLst/>
            <a:gdLst>
              <a:gd name="T0" fmla="*/ 1679575 w 1025"/>
              <a:gd name="T1" fmla="*/ 384818 h 321"/>
              <a:gd name="T2" fmla="*/ 875018 w 1025"/>
              <a:gd name="T3" fmla="*/ 41231 h 321"/>
              <a:gd name="T4" fmla="*/ 0 w 1025"/>
              <a:gd name="T5" fmla="*/ 630238 h 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321">
                <a:moveTo>
                  <a:pt x="1025" y="196"/>
                </a:moveTo>
                <a:cubicBezTo>
                  <a:pt x="865" y="98"/>
                  <a:pt x="705" y="0"/>
                  <a:pt x="534" y="21"/>
                </a:cubicBezTo>
                <a:cubicBezTo>
                  <a:pt x="363" y="42"/>
                  <a:pt x="181" y="181"/>
                  <a:pt x="0" y="321"/>
                </a:cubicBezTo>
              </a:path>
            </a:pathLst>
          </a:custGeom>
          <a:noFill/>
          <a:ln w="76200" cap="flat" cmpd="sng">
            <a:solidFill>
              <a:srgbClr val="ED001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41" name="Freeform 29"/>
          <p:cNvSpPr>
            <a:spLocks/>
          </p:cNvSpPr>
          <p:nvPr/>
        </p:nvSpPr>
        <p:spPr bwMode="auto">
          <a:xfrm>
            <a:off x="1522413" y="3840163"/>
            <a:ext cx="4549775" cy="1187450"/>
          </a:xfrm>
          <a:custGeom>
            <a:avLst/>
            <a:gdLst>
              <a:gd name="T0" fmla="*/ 4549775 w 2899"/>
              <a:gd name="T1" fmla="*/ 1031256 h 631"/>
              <a:gd name="T2" fmla="*/ 2195631 w 2899"/>
              <a:gd name="T3" fmla="*/ 26346 h 631"/>
              <a:gd name="T4" fmla="*/ 0 w 2899"/>
              <a:gd name="T5" fmla="*/ 1187450 h 6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99" h="631">
                <a:moveTo>
                  <a:pt x="2899" y="548"/>
                </a:moveTo>
                <a:cubicBezTo>
                  <a:pt x="2390" y="274"/>
                  <a:pt x="1882" y="0"/>
                  <a:pt x="1399" y="14"/>
                </a:cubicBezTo>
                <a:cubicBezTo>
                  <a:pt x="916" y="28"/>
                  <a:pt x="458" y="329"/>
                  <a:pt x="0" y="631"/>
                </a:cubicBezTo>
              </a:path>
            </a:pathLst>
          </a:custGeom>
          <a:noFill/>
          <a:ln w="76200" cap="flat" cmpd="sng">
            <a:solidFill>
              <a:srgbClr val="ED001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0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30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0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0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6" grpId="0" build="p" autoUpdateAnimBg="0"/>
      <p:bldP spid="730140" grpId="0" animBg="1"/>
      <p:bldP spid="7301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nimalCellfor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50" name="Picture 42" descr="AnimalCell-centrio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8063" y="1712913"/>
            <a:ext cx="71342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6"/>
          <p:cNvGrpSpPr>
            <a:grpSpLocks/>
          </p:cNvGrpSpPr>
          <p:nvPr/>
        </p:nvGrpSpPr>
        <p:grpSpPr bwMode="auto">
          <a:xfrm>
            <a:off x="101600" y="5197475"/>
            <a:ext cx="3673475" cy="1547813"/>
            <a:chOff x="56" y="3274"/>
            <a:chExt cx="2314" cy="975"/>
          </a:xfrm>
        </p:grpSpPr>
        <p:sp>
          <p:nvSpPr>
            <p:cNvPr id="38946" name="Line 7"/>
            <p:cNvSpPr>
              <a:spLocks noChangeShapeType="1"/>
            </p:cNvSpPr>
            <p:nvPr/>
          </p:nvSpPr>
          <p:spPr bwMode="auto">
            <a:xfrm flipH="1">
              <a:off x="1590" y="3345"/>
              <a:ext cx="780" cy="2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Text Box 8"/>
            <p:cNvSpPr txBox="1">
              <a:spLocks noChangeArrowheads="1"/>
            </p:cNvSpPr>
            <p:nvPr/>
          </p:nvSpPr>
          <p:spPr bwMode="auto">
            <a:xfrm>
              <a:off x="56" y="3274"/>
              <a:ext cx="1780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38917" name="Group 9"/>
          <p:cNvGrpSpPr>
            <a:grpSpLocks/>
          </p:cNvGrpSpPr>
          <p:nvPr/>
        </p:nvGrpSpPr>
        <p:grpSpPr bwMode="auto">
          <a:xfrm>
            <a:off x="69850" y="76200"/>
            <a:ext cx="3548063" cy="1912938"/>
            <a:chOff x="36" y="48"/>
            <a:chExt cx="2235" cy="1289"/>
          </a:xfrm>
        </p:grpSpPr>
        <p:sp>
          <p:nvSpPr>
            <p:cNvPr id="38944" name="Line 10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Text Box 11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holding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organelles in place</a:t>
              </a:r>
            </a:p>
          </p:txBody>
        </p:sp>
      </p:grpSp>
      <p:grpSp>
        <p:nvGrpSpPr>
          <p:cNvPr id="38918" name="Group 40"/>
          <p:cNvGrpSpPr>
            <a:grpSpLocks/>
          </p:cNvGrpSpPr>
          <p:nvPr/>
        </p:nvGrpSpPr>
        <p:grpSpPr bwMode="auto">
          <a:xfrm>
            <a:off x="101600" y="4052888"/>
            <a:ext cx="2609850" cy="1011237"/>
            <a:chOff x="64" y="2553"/>
            <a:chExt cx="1652" cy="637"/>
          </a:xfrm>
        </p:grpSpPr>
        <p:sp>
          <p:nvSpPr>
            <p:cNvPr id="38942" name="Line 14"/>
            <p:cNvSpPr>
              <a:spLocks noChangeShapeType="1"/>
            </p:cNvSpPr>
            <p:nvPr/>
          </p:nvSpPr>
          <p:spPr bwMode="auto">
            <a:xfrm flipV="1">
              <a:off x="1532" y="2553"/>
              <a:ext cx="184" cy="51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Text Box 15"/>
            <p:cNvSpPr txBox="1">
              <a:spLocks noChangeArrowheads="1"/>
            </p:cNvSpPr>
            <p:nvPr/>
          </p:nvSpPr>
          <p:spPr bwMode="auto">
            <a:xfrm>
              <a:off x="64" y="2599"/>
              <a:ext cx="152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mitochondria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ATP energy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from sugar + O</a:t>
              </a:r>
              <a:r>
                <a:rPr lang="en-US" altLang="en-US" sz="2000" baseline="-25000">
                  <a:sym typeface="Wingdings" pitchFamily="2" charset="2"/>
                </a:rPr>
                <a:t>2</a:t>
              </a:r>
              <a:endParaRPr lang="en-US" altLang="en-US" sz="2000">
                <a:sym typeface="Wingdings" pitchFamily="2" charset="2"/>
              </a:endParaRPr>
            </a:p>
          </p:txBody>
        </p:sp>
      </p:grpSp>
      <p:grpSp>
        <p:nvGrpSpPr>
          <p:cNvPr id="38919" name="Group 16"/>
          <p:cNvGrpSpPr>
            <a:grpSpLocks/>
          </p:cNvGrpSpPr>
          <p:nvPr/>
        </p:nvGrpSpPr>
        <p:grpSpPr bwMode="auto">
          <a:xfrm>
            <a:off x="6253163" y="1504950"/>
            <a:ext cx="2795587" cy="1184275"/>
            <a:chOff x="3931" y="948"/>
            <a:chExt cx="1761" cy="746"/>
          </a:xfrm>
        </p:grpSpPr>
        <p:sp>
          <p:nvSpPr>
            <p:cNvPr id="38940" name="Line 17"/>
            <p:cNvSpPr>
              <a:spLocks noChangeShapeType="1"/>
            </p:cNvSpPr>
            <p:nvPr/>
          </p:nvSpPr>
          <p:spPr bwMode="auto">
            <a:xfrm flipV="1">
              <a:off x="3931" y="1149"/>
              <a:ext cx="606" cy="5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Text Box 18"/>
            <p:cNvSpPr txBox="1">
              <a:spLocks noChangeArrowheads="1"/>
            </p:cNvSpPr>
            <p:nvPr/>
          </p:nvSpPr>
          <p:spPr bwMode="auto">
            <a:xfrm>
              <a:off x="4439" y="948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nucleus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protects DNA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cell</a:t>
              </a:r>
            </a:p>
          </p:txBody>
        </p:sp>
      </p:grpSp>
      <p:grpSp>
        <p:nvGrpSpPr>
          <p:cNvPr id="38920" name="Group 19"/>
          <p:cNvGrpSpPr>
            <a:grpSpLocks/>
          </p:cNvGrpSpPr>
          <p:nvPr/>
        </p:nvGrpSpPr>
        <p:grpSpPr bwMode="auto">
          <a:xfrm>
            <a:off x="6880225" y="3179763"/>
            <a:ext cx="2174875" cy="1208087"/>
            <a:chOff x="4326" y="2003"/>
            <a:chExt cx="1370" cy="761"/>
          </a:xfrm>
        </p:grpSpPr>
        <p:sp>
          <p:nvSpPr>
            <p:cNvPr id="38937" name="Line 20"/>
            <p:cNvSpPr>
              <a:spLocks noChangeShapeType="1"/>
            </p:cNvSpPr>
            <p:nvPr/>
          </p:nvSpPr>
          <p:spPr bwMode="auto">
            <a:xfrm flipH="1" flipV="1">
              <a:off x="4723" y="2003"/>
              <a:ext cx="102" cy="52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21"/>
            <p:cNvSpPr>
              <a:spLocks noChangeShapeType="1"/>
            </p:cNvSpPr>
            <p:nvPr/>
          </p:nvSpPr>
          <p:spPr bwMode="auto">
            <a:xfrm flipH="1" flipV="1">
              <a:off x="4373" y="2178"/>
              <a:ext cx="419" cy="27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Text Box 22"/>
            <p:cNvSpPr txBox="1">
              <a:spLocks noChangeArrowheads="1"/>
            </p:cNvSpPr>
            <p:nvPr/>
          </p:nvSpPr>
          <p:spPr bwMode="auto">
            <a:xfrm>
              <a:off x="4326" y="2365"/>
              <a:ext cx="1370" cy="3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ribosomes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builds proteins</a:t>
              </a:r>
            </a:p>
          </p:txBody>
        </p:sp>
      </p:grpSp>
      <p:grpSp>
        <p:nvGrpSpPr>
          <p:cNvPr id="38921" name="Group 23"/>
          <p:cNvGrpSpPr>
            <a:grpSpLocks/>
          </p:cNvGrpSpPr>
          <p:nvPr/>
        </p:nvGrpSpPr>
        <p:grpSpPr bwMode="auto">
          <a:xfrm>
            <a:off x="3560763" y="3868738"/>
            <a:ext cx="2755900" cy="2557462"/>
            <a:chOff x="2235" y="2437"/>
            <a:chExt cx="1736" cy="1611"/>
          </a:xfrm>
        </p:grpSpPr>
        <p:sp>
          <p:nvSpPr>
            <p:cNvPr id="38934" name="Line 24"/>
            <p:cNvSpPr>
              <a:spLocks noChangeShapeType="1"/>
            </p:cNvSpPr>
            <p:nvPr/>
          </p:nvSpPr>
          <p:spPr bwMode="auto">
            <a:xfrm flipV="1">
              <a:off x="2692" y="2437"/>
              <a:ext cx="464" cy="111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Line 25"/>
            <p:cNvSpPr>
              <a:spLocks noChangeShapeType="1"/>
            </p:cNvSpPr>
            <p:nvPr/>
          </p:nvSpPr>
          <p:spPr bwMode="auto">
            <a:xfrm flipH="1" flipV="1">
              <a:off x="2373" y="2645"/>
              <a:ext cx="269" cy="87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Text Box 26"/>
            <p:cNvSpPr txBox="1">
              <a:spLocks noChangeArrowheads="1"/>
            </p:cNvSpPr>
            <p:nvPr/>
          </p:nvSpPr>
          <p:spPr bwMode="auto">
            <a:xfrm>
              <a:off x="2235" y="3457"/>
              <a:ext cx="1736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ER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helps finish proteins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makes membranes</a:t>
              </a:r>
            </a:p>
          </p:txBody>
        </p:sp>
      </p:grpSp>
      <p:grpSp>
        <p:nvGrpSpPr>
          <p:cNvPr id="38922" name="Group 27"/>
          <p:cNvGrpSpPr>
            <a:grpSpLocks/>
          </p:cNvGrpSpPr>
          <p:nvPr/>
        </p:nvGrpSpPr>
        <p:grpSpPr bwMode="auto">
          <a:xfrm>
            <a:off x="5853113" y="4330700"/>
            <a:ext cx="3189287" cy="1447800"/>
            <a:chOff x="3679" y="2728"/>
            <a:chExt cx="2009" cy="912"/>
          </a:xfrm>
        </p:grpSpPr>
        <p:sp>
          <p:nvSpPr>
            <p:cNvPr id="38932" name="Line 28"/>
            <p:cNvSpPr>
              <a:spLocks noChangeShapeType="1"/>
            </p:cNvSpPr>
            <p:nvPr/>
          </p:nvSpPr>
          <p:spPr bwMode="auto">
            <a:xfrm flipH="1" flipV="1">
              <a:off x="3679" y="2728"/>
              <a:ext cx="443" cy="5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Text Box 29"/>
            <p:cNvSpPr txBox="1">
              <a:spLocks noChangeArrowheads="1"/>
            </p:cNvSpPr>
            <p:nvPr/>
          </p:nvSpPr>
          <p:spPr bwMode="auto">
            <a:xfrm>
              <a:off x="4071" y="3049"/>
              <a:ext cx="1617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Golgi apparatus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finishes, packages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&amp; ships proteins</a:t>
              </a:r>
            </a:p>
          </p:txBody>
        </p:sp>
      </p:grpSp>
      <p:grpSp>
        <p:nvGrpSpPr>
          <p:cNvPr id="38923" name="Group 30"/>
          <p:cNvGrpSpPr>
            <a:grpSpLocks/>
          </p:cNvGrpSpPr>
          <p:nvPr/>
        </p:nvGrpSpPr>
        <p:grpSpPr bwMode="auto">
          <a:xfrm>
            <a:off x="4097338" y="369888"/>
            <a:ext cx="2682875" cy="1622425"/>
            <a:chOff x="2523" y="248"/>
            <a:chExt cx="1965" cy="1022"/>
          </a:xfrm>
        </p:grpSpPr>
        <p:sp>
          <p:nvSpPr>
            <p:cNvPr id="38930" name="Line 31"/>
            <p:cNvSpPr>
              <a:spLocks noChangeShapeType="1"/>
            </p:cNvSpPr>
            <p:nvPr/>
          </p:nvSpPr>
          <p:spPr bwMode="auto">
            <a:xfrm flipV="1">
              <a:off x="3062" y="678"/>
              <a:ext cx="905" cy="5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Text Box 32"/>
            <p:cNvSpPr txBox="1">
              <a:spLocks noChangeArrowheads="1"/>
            </p:cNvSpPr>
            <p:nvPr/>
          </p:nvSpPr>
          <p:spPr bwMode="auto">
            <a:xfrm>
              <a:off x="2523" y="248"/>
              <a:ext cx="1965" cy="78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lysosome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food digestion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garbage disposal &amp;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recycling</a:t>
              </a:r>
            </a:p>
          </p:txBody>
        </p:sp>
      </p:grpSp>
      <p:grpSp>
        <p:nvGrpSpPr>
          <p:cNvPr id="38924" name="Group 37"/>
          <p:cNvGrpSpPr>
            <a:grpSpLocks/>
          </p:cNvGrpSpPr>
          <p:nvPr/>
        </p:nvGrpSpPr>
        <p:grpSpPr bwMode="auto">
          <a:xfrm>
            <a:off x="76200" y="1400175"/>
            <a:ext cx="3686175" cy="938213"/>
            <a:chOff x="48" y="882"/>
            <a:chExt cx="2322" cy="591"/>
          </a:xfrm>
        </p:grpSpPr>
        <p:sp>
          <p:nvSpPr>
            <p:cNvPr id="38928" name="Line 34"/>
            <p:cNvSpPr>
              <a:spLocks noChangeShapeType="1"/>
            </p:cNvSpPr>
            <p:nvPr/>
          </p:nvSpPr>
          <p:spPr bwMode="auto">
            <a:xfrm flipH="1" flipV="1">
              <a:off x="1710" y="1265"/>
              <a:ext cx="660" cy="49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Text Box 36"/>
            <p:cNvSpPr txBox="1">
              <a:spLocks noChangeArrowheads="1"/>
            </p:cNvSpPr>
            <p:nvPr/>
          </p:nvSpPr>
          <p:spPr bwMode="auto">
            <a:xfrm>
              <a:off x="48" y="882"/>
              <a:ext cx="1790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vacuole &amp; vesicles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transport inside cells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storage</a:t>
              </a:r>
              <a:endParaRPr lang="en-US" altLang="en-US" sz="2000"/>
            </a:p>
          </p:txBody>
        </p:sp>
      </p:grpSp>
      <p:grpSp>
        <p:nvGrpSpPr>
          <p:cNvPr id="708649" name="Group 41"/>
          <p:cNvGrpSpPr>
            <a:grpSpLocks/>
          </p:cNvGrpSpPr>
          <p:nvPr/>
        </p:nvGrpSpPr>
        <p:grpSpPr bwMode="auto">
          <a:xfrm>
            <a:off x="101600" y="2741613"/>
            <a:ext cx="3389313" cy="681037"/>
            <a:chOff x="64" y="1727"/>
            <a:chExt cx="2135" cy="429"/>
          </a:xfrm>
        </p:grpSpPr>
        <p:sp>
          <p:nvSpPr>
            <p:cNvPr id="38926" name="Line 38"/>
            <p:cNvSpPr>
              <a:spLocks noChangeShapeType="1"/>
            </p:cNvSpPr>
            <p:nvPr/>
          </p:nvSpPr>
          <p:spPr bwMode="auto">
            <a:xfrm flipV="1">
              <a:off x="1140" y="1727"/>
              <a:ext cx="1059" cy="33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Text Box 39"/>
            <p:cNvSpPr txBox="1">
              <a:spLocks noChangeArrowheads="1"/>
            </p:cNvSpPr>
            <p:nvPr/>
          </p:nvSpPr>
          <p:spPr bwMode="auto">
            <a:xfrm>
              <a:off x="64" y="1757"/>
              <a:ext cx="1139" cy="3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centrioles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division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8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9450" y="1371600"/>
            <a:ext cx="8464550" cy="5238750"/>
          </a:xfrm>
        </p:spPr>
        <p:txBody>
          <a:bodyPr/>
          <a:lstStyle/>
          <a:p>
            <a:pPr eaLnBrk="1" hangingPunct="1"/>
            <a:r>
              <a:rPr lang="en-US" altLang="en-US" smtClean="0"/>
              <a:t>Cells have 3 main jobs</a:t>
            </a: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make energy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need food + O</a:t>
            </a:r>
            <a:r>
              <a:rPr lang="en-US" altLang="en-US" baseline="-25000" smtClean="0"/>
              <a:t>2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cellular respiration &amp; photosynthesis</a:t>
            </a:r>
          </a:p>
          <a:p>
            <a:pPr lvl="2" eaLnBrk="1" hangingPunct="1"/>
            <a:r>
              <a:rPr lang="en-US" altLang="en-US" smtClean="0"/>
              <a:t>need to remove wastes</a:t>
            </a: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make proteins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need instructions from DNA</a:t>
            </a:r>
          </a:p>
          <a:p>
            <a:pPr lvl="2" eaLnBrk="1" hangingPunct="1"/>
            <a:r>
              <a:rPr lang="en-US" altLang="en-US" smtClean="0"/>
              <a:t>need to chain together amino acids &amp; “finish” </a:t>
            </a:r>
            <a:br>
              <a:rPr lang="en-US" altLang="en-US" smtClean="0"/>
            </a:br>
            <a:r>
              <a:rPr lang="en-US" altLang="en-US" smtClean="0"/>
              <a:t>&amp; “ship” the protein</a:t>
            </a: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make more cells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need to copy DNA &amp; divide it up to daughter cells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Summary</a:t>
            </a:r>
          </a:p>
        </p:txBody>
      </p:sp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7043738" y="0"/>
            <a:ext cx="22590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5376863" y="539750"/>
            <a:ext cx="16748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5242" name="AutoShape 10"/>
          <p:cNvSpPr>
            <a:spLocks noChangeArrowheads="1"/>
          </p:cNvSpPr>
          <p:nvPr/>
        </p:nvSpPr>
        <p:spPr bwMode="auto">
          <a:xfrm>
            <a:off x="6789738" y="3227388"/>
            <a:ext cx="2195512" cy="1168400"/>
          </a:xfrm>
          <a:prstGeom prst="wedgeEllipseCallout">
            <a:avLst>
              <a:gd name="adj1" fmla="val -28454"/>
              <a:gd name="adj2" fmla="val -14837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Our organelles</a:t>
            </a:r>
            <a:b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do all those</a:t>
            </a:r>
            <a:b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jobs</a:t>
            </a:r>
            <a:r>
              <a:rPr lang="en-US" altLang="en-US" sz="1800" b="1" i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3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5" grpId="0" build="p" autoUpdateAnimBg="0"/>
      <p:bldP spid="73524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6135688" y="619125"/>
            <a:ext cx="26670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7413" name="AutoShape 5"/>
          <p:cNvSpPr>
            <a:spLocks/>
          </p:cNvSpPr>
          <p:nvPr/>
        </p:nvSpPr>
        <p:spPr bwMode="auto">
          <a:xfrm>
            <a:off x="184150" y="3584575"/>
            <a:ext cx="6924675" cy="2911475"/>
          </a:xfrm>
          <a:prstGeom prst="wedgeEllipseCallout">
            <a:avLst>
              <a:gd name="adj1" fmla="val 38537"/>
              <a:gd name="adj2" fmla="val -83097"/>
            </a:avLst>
          </a:prstGeom>
          <a:solidFill>
            <a:srgbClr val="FF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marL="39688" algn="l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  <a:defRPr sz="3000" b="1">
                <a:solidFill>
                  <a:srgbClr val="0F116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08585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  <a:defRPr sz="2400" b="1">
                <a:solidFill>
                  <a:srgbClr val="0F116A"/>
                </a:solidFill>
                <a:latin typeface="Arial" charset="0"/>
              </a:defRPr>
            </a:lvl3pPr>
            <a:lvl4pPr marL="142875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Char char="w"/>
              <a:defRPr sz="2000" b="1">
                <a:solidFill>
                  <a:srgbClr val="0F116A"/>
                </a:solidFill>
                <a:latin typeface="Arial" charset="0"/>
              </a:defRPr>
            </a:lvl4pPr>
            <a:lvl5pPr marL="177165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4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That’s my</a:t>
            </a:r>
            <a:br>
              <a:rPr lang="en-US" altLang="en-US" sz="3600">
                <a:solidFill>
                  <a:schemeClr val="tx2"/>
                </a:solidFill>
              </a:rPr>
            </a:br>
            <a:r>
              <a:rPr lang="en-US" altLang="en-US" sz="3600">
                <a:solidFill>
                  <a:schemeClr val="tx2"/>
                </a:solidFill>
              </a:rPr>
              <a:t>cellular story…</a:t>
            </a:r>
          </a:p>
          <a:p>
            <a:pPr algn="ctr" eaLnBrk="1" hangingPunct="1">
              <a:spcBef>
                <a:spcPts val="14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2271713" y="247650"/>
            <a:ext cx="52546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8067" name="Group 3"/>
          <p:cNvGrpSpPr>
            <a:grpSpLocks/>
          </p:cNvGrpSpPr>
          <p:nvPr/>
        </p:nvGrpSpPr>
        <p:grpSpPr bwMode="auto">
          <a:xfrm>
            <a:off x="5303838" y="2641600"/>
            <a:ext cx="3686175" cy="938213"/>
            <a:chOff x="3307" y="1664"/>
            <a:chExt cx="2322" cy="591"/>
          </a:xfrm>
        </p:grpSpPr>
        <p:sp>
          <p:nvSpPr>
            <p:cNvPr id="23574" name="Line 4"/>
            <p:cNvSpPr>
              <a:spLocks noChangeShapeType="1"/>
            </p:cNvSpPr>
            <p:nvPr/>
          </p:nvSpPr>
          <p:spPr bwMode="auto">
            <a:xfrm>
              <a:off x="3307" y="1894"/>
              <a:ext cx="974" cy="7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Text Box 5"/>
            <p:cNvSpPr txBox="1">
              <a:spLocks noChangeArrowheads="1"/>
            </p:cNvSpPr>
            <p:nvPr/>
          </p:nvSpPr>
          <p:spPr bwMode="auto">
            <a:xfrm>
              <a:off x="4139" y="1664"/>
              <a:ext cx="1490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central vacuole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storage: food,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water or waste</a:t>
              </a:r>
            </a:p>
          </p:txBody>
        </p:sp>
      </p:grpSp>
      <p:grpSp>
        <p:nvGrpSpPr>
          <p:cNvPr id="728070" name="Group 6"/>
          <p:cNvGrpSpPr>
            <a:grpSpLocks/>
          </p:cNvGrpSpPr>
          <p:nvPr/>
        </p:nvGrpSpPr>
        <p:grpSpPr bwMode="auto">
          <a:xfrm>
            <a:off x="206375" y="3870325"/>
            <a:ext cx="4149725" cy="938213"/>
            <a:chOff x="130" y="2438"/>
            <a:chExt cx="2614" cy="591"/>
          </a:xfrm>
        </p:grpSpPr>
        <p:sp>
          <p:nvSpPr>
            <p:cNvPr id="23572" name="Line 7"/>
            <p:cNvSpPr>
              <a:spLocks noChangeShapeType="1"/>
            </p:cNvSpPr>
            <p:nvPr/>
          </p:nvSpPr>
          <p:spPr bwMode="auto">
            <a:xfrm flipV="1">
              <a:off x="1688" y="2484"/>
              <a:ext cx="1056" cy="20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23573" name="Text Box 8"/>
            <p:cNvSpPr txBox="1">
              <a:spLocks noChangeArrowheads="1"/>
            </p:cNvSpPr>
            <p:nvPr/>
          </p:nvSpPr>
          <p:spPr bwMode="auto">
            <a:xfrm>
              <a:off x="130" y="2438"/>
              <a:ext cx="1699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mitochondria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ATP in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cellular respiration</a:t>
              </a:r>
            </a:p>
          </p:txBody>
        </p:sp>
      </p:grpSp>
      <p:grpSp>
        <p:nvGrpSpPr>
          <p:cNvPr id="728073" name="Group 9"/>
          <p:cNvGrpSpPr>
            <a:grpSpLocks/>
          </p:cNvGrpSpPr>
          <p:nvPr/>
        </p:nvGrpSpPr>
        <p:grpSpPr bwMode="auto">
          <a:xfrm>
            <a:off x="5043488" y="4286250"/>
            <a:ext cx="3946525" cy="1647825"/>
            <a:chOff x="3177" y="2700"/>
            <a:chExt cx="2486" cy="1038"/>
          </a:xfrm>
        </p:grpSpPr>
        <p:sp>
          <p:nvSpPr>
            <p:cNvPr id="23570" name="Line 10"/>
            <p:cNvSpPr>
              <a:spLocks noChangeShapeType="1"/>
            </p:cNvSpPr>
            <p:nvPr/>
          </p:nvSpPr>
          <p:spPr bwMode="auto">
            <a:xfrm flipH="1" flipV="1">
              <a:off x="3177" y="2700"/>
              <a:ext cx="1043" cy="59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23571" name="Text Box 11"/>
            <p:cNvSpPr txBox="1">
              <a:spLocks noChangeArrowheads="1"/>
            </p:cNvSpPr>
            <p:nvPr/>
          </p:nvSpPr>
          <p:spPr bwMode="auto">
            <a:xfrm>
              <a:off x="3690" y="3147"/>
              <a:ext cx="1973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chloroplast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ATP &amp; sugars in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photosynthesis</a:t>
              </a:r>
            </a:p>
          </p:txBody>
        </p:sp>
      </p:grpSp>
      <p:grpSp>
        <p:nvGrpSpPr>
          <p:cNvPr id="728091" name="Group 27"/>
          <p:cNvGrpSpPr>
            <a:grpSpLocks/>
          </p:cNvGrpSpPr>
          <p:nvPr/>
        </p:nvGrpSpPr>
        <p:grpSpPr bwMode="auto">
          <a:xfrm>
            <a:off x="3265488" y="4325938"/>
            <a:ext cx="2827337" cy="2362200"/>
            <a:chOff x="2057" y="2725"/>
            <a:chExt cx="1781" cy="1488"/>
          </a:xfrm>
        </p:grpSpPr>
        <p:sp>
          <p:nvSpPr>
            <p:cNvPr id="23568" name="Line 28"/>
            <p:cNvSpPr>
              <a:spLocks noChangeShapeType="1"/>
            </p:cNvSpPr>
            <p:nvPr/>
          </p:nvSpPr>
          <p:spPr bwMode="auto">
            <a:xfrm flipH="1" flipV="1">
              <a:off x="2635" y="2725"/>
              <a:ext cx="110" cy="115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23569" name="Text Box 29"/>
            <p:cNvSpPr txBox="1">
              <a:spLocks noChangeArrowheads="1"/>
            </p:cNvSpPr>
            <p:nvPr/>
          </p:nvSpPr>
          <p:spPr bwMode="auto">
            <a:xfrm>
              <a:off x="2057" y="3814"/>
              <a:ext cx="1781" cy="39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lysosome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digestion &amp; clean up</a:t>
              </a:r>
            </a:p>
          </p:txBody>
        </p:sp>
      </p:grpSp>
      <p:grpSp>
        <p:nvGrpSpPr>
          <p:cNvPr id="728106" name="Group 42"/>
          <p:cNvGrpSpPr>
            <a:grpSpLocks/>
          </p:cNvGrpSpPr>
          <p:nvPr/>
        </p:nvGrpSpPr>
        <p:grpSpPr bwMode="auto">
          <a:xfrm>
            <a:off x="6297613" y="3746500"/>
            <a:ext cx="2692400" cy="731838"/>
            <a:chOff x="3967" y="2360"/>
            <a:chExt cx="1696" cy="461"/>
          </a:xfrm>
        </p:grpSpPr>
        <p:sp>
          <p:nvSpPr>
            <p:cNvPr id="23566" name="Line 43"/>
            <p:cNvSpPr>
              <a:spLocks noChangeShapeType="1"/>
            </p:cNvSpPr>
            <p:nvPr/>
          </p:nvSpPr>
          <p:spPr bwMode="auto">
            <a:xfrm flipH="1" flipV="1">
              <a:off x="3967" y="2360"/>
              <a:ext cx="1001" cy="34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23567" name="Text Box 44"/>
            <p:cNvSpPr txBox="1">
              <a:spLocks noChangeArrowheads="1"/>
            </p:cNvSpPr>
            <p:nvPr/>
          </p:nvSpPr>
          <p:spPr bwMode="auto">
            <a:xfrm>
              <a:off x="4781" y="2422"/>
              <a:ext cx="882" cy="39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wall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support</a:t>
              </a:r>
            </a:p>
          </p:txBody>
        </p:sp>
      </p:grpSp>
      <p:grpSp>
        <p:nvGrpSpPr>
          <p:cNvPr id="728109" name="Group 45"/>
          <p:cNvGrpSpPr>
            <a:grpSpLocks/>
          </p:cNvGrpSpPr>
          <p:nvPr/>
        </p:nvGrpSpPr>
        <p:grpSpPr bwMode="auto">
          <a:xfrm>
            <a:off x="206375" y="4816475"/>
            <a:ext cx="3724275" cy="1819275"/>
            <a:chOff x="142" y="3034"/>
            <a:chExt cx="2346" cy="1146"/>
          </a:xfrm>
        </p:grpSpPr>
        <p:sp>
          <p:nvSpPr>
            <p:cNvPr id="23564" name="Line 46"/>
            <p:cNvSpPr>
              <a:spLocks noChangeShapeType="1"/>
            </p:cNvSpPr>
            <p:nvPr/>
          </p:nvSpPr>
          <p:spPr bwMode="auto">
            <a:xfrm flipH="1">
              <a:off x="1903" y="3034"/>
              <a:ext cx="585" cy="48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23565" name="Text Box 47"/>
            <p:cNvSpPr txBox="1">
              <a:spLocks noChangeArrowheads="1"/>
            </p:cNvSpPr>
            <p:nvPr/>
          </p:nvSpPr>
          <p:spPr bwMode="auto">
            <a:xfrm>
              <a:off x="142" y="3205"/>
              <a:ext cx="1799" cy="9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728112" name="Group 48"/>
          <p:cNvGrpSpPr>
            <a:grpSpLocks/>
          </p:cNvGrpSpPr>
          <p:nvPr/>
        </p:nvGrpSpPr>
        <p:grpSpPr bwMode="auto">
          <a:xfrm>
            <a:off x="127000" y="1900238"/>
            <a:ext cx="2973388" cy="938212"/>
            <a:chOff x="80" y="1197"/>
            <a:chExt cx="1873" cy="591"/>
          </a:xfrm>
        </p:grpSpPr>
        <p:sp>
          <p:nvSpPr>
            <p:cNvPr id="23562" name="Line 49"/>
            <p:cNvSpPr>
              <a:spLocks noChangeShapeType="1"/>
            </p:cNvSpPr>
            <p:nvPr/>
          </p:nvSpPr>
          <p:spPr bwMode="auto">
            <a:xfrm flipV="1">
              <a:off x="1143" y="1202"/>
              <a:ext cx="810" cy="9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23563" name="Text Box 50"/>
            <p:cNvSpPr txBox="1">
              <a:spLocks noChangeArrowheads="1"/>
            </p:cNvSpPr>
            <p:nvPr/>
          </p:nvSpPr>
          <p:spPr bwMode="auto">
            <a:xfrm>
              <a:off x="80" y="1197"/>
              <a:ext cx="1582" cy="5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  around organelles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8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8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8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8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8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8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2. Cells need workers = proteins</a:t>
            </a:r>
            <a:r>
              <a:rPr lang="en-US" altLang="en-US" i="1" smtClean="0"/>
              <a:t>!</a:t>
            </a:r>
            <a:endParaRPr lang="en-US" altLang="en-US" smtClean="0"/>
          </a:p>
        </p:txBody>
      </p:sp>
      <p:sp>
        <p:nvSpPr>
          <p:cNvPr id="724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81125"/>
            <a:ext cx="8085138" cy="5233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Making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to run daily life &amp; growth, the cell must…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read genes (DNA)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build proteins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structural proteins (muscle fibers, hair, skin, claws)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enzymes (speed up chemical reactions)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signals (hormones) &amp; receptors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organelles that do this work…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nucleus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ribosomes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endoplasmic reticulum (ER)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Golgi apparatus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Proteins do all the work! </a:t>
            </a:r>
          </a:p>
        </p:txBody>
      </p:sp>
      <p:pic>
        <p:nvPicPr>
          <p:cNvPr id="7239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261461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6553200" y="2976563"/>
            <a:ext cx="25908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973" name="AutoShape 5"/>
          <p:cNvSpPr>
            <a:spLocks noChangeArrowheads="1"/>
          </p:cNvSpPr>
          <p:nvPr/>
        </p:nvSpPr>
        <p:spPr bwMode="auto">
          <a:xfrm>
            <a:off x="2438400" y="4114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3974" name="AutoShape 6"/>
          <p:cNvSpPr>
            <a:spLocks noChangeArrowheads="1"/>
          </p:cNvSpPr>
          <p:nvPr/>
        </p:nvSpPr>
        <p:spPr bwMode="auto">
          <a:xfrm>
            <a:off x="5757863" y="4114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3975" name="Rectangle 7"/>
          <p:cNvSpPr>
            <a:spLocks noChangeArrowheads="1"/>
          </p:cNvSpPr>
          <p:nvPr/>
        </p:nvSpPr>
        <p:spPr bwMode="auto">
          <a:xfrm>
            <a:off x="7239000" y="5562600"/>
            <a:ext cx="862013" cy="4572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723976" name="Rectangle 8"/>
          <p:cNvSpPr>
            <a:spLocks noChangeArrowheads="1"/>
          </p:cNvSpPr>
          <p:nvPr/>
        </p:nvSpPr>
        <p:spPr bwMode="auto">
          <a:xfrm>
            <a:off x="847725" y="5562600"/>
            <a:ext cx="844550" cy="4572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723977" name="Rectangle 9"/>
          <p:cNvSpPr>
            <a:spLocks noChangeArrowheads="1"/>
          </p:cNvSpPr>
          <p:nvPr/>
        </p:nvSpPr>
        <p:spPr bwMode="auto">
          <a:xfrm>
            <a:off x="3948113" y="5562600"/>
            <a:ext cx="1385887" cy="4572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proteins</a:t>
            </a:r>
          </a:p>
        </p:txBody>
      </p:sp>
      <p:pic>
        <p:nvPicPr>
          <p:cNvPr id="723978" name="Picture 10" descr="pepsin-pepsino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0"/>
          <a:stretch>
            <a:fillRect/>
          </a:stretch>
        </p:blipFill>
        <p:spPr bwMode="auto">
          <a:xfrm>
            <a:off x="3440113" y="3505200"/>
            <a:ext cx="22860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980" name="Rectangle 12"/>
          <p:cNvSpPr>
            <a:spLocks noChangeArrowheads="1"/>
          </p:cNvSpPr>
          <p:nvPr/>
        </p:nvSpPr>
        <p:spPr bwMode="auto">
          <a:xfrm>
            <a:off x="914400" y="1600200"/>
            <a:ext cx="7894638" cy="885825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b="1">
                <a:solidFill>
                  <a:srgbClr val="0F116A"/>
                </a:solidFill>
              </a:rPr>
              <a:t>one of the major job of cells is to make proteins,</a:t>
            </a:r>
          </a:p>
          <a:p>
            <a:r>
              <a:rPr lang="en-US" altLang="en-US" sz="2600" b="1">
                <a:solidFill>
                  <a:srgbClr val="0F116A"/>
                </a:solidFill>
              </a:rPr>
              <a:t>because…</a:t>
            </a:r>
          </a:p>
        </p:txBody>
      </p:sp>
      <p:sp>
        <p:nvSpPr>
          <p:cNvPr id="723981" name="Rectangle 13"/>
          <p:cNvSpPr>
            <a:spLocks noChangeArrowheads="1"/>
          </p:cNvSpPr>
          <p:nvPr/>
        </p:nvSpPr>
        <p:spPr bwMode="auto">
          <a:xfrm>
            <a:off x="2841625" y="2744788"/>
            <a:ext cx="4038600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b="1">
                <a:solidFill>
                  <a:srgbClr val="0F116A"/>
                </a:solidFill>
              </a:rPr>
              <a:t>proteins do all the work!</a:t>
            </a:r>
          </a:p>
        </p:txBody>
      </p:sp>
      <p:sp>
        <p:nvSpPr>
          <p:cNvPr id="723982" name="Rectangle 14"/>
          <p:cNvSpPr>
            <a:spLocks noChangeArrowheads="1"/>
          </p:cNvSpPr>
          <p:nvPr/>
        </p:nvSpPr>
        <p:spPr bwMode="auto">
          <a:xfrm>
            <a:off x="7240588" y="4198938"/>
            <a:ext cx="1235075" cy="4572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b="1">
                <a:solidFill>
                  <a:srgbClr val="CC0000"/>
                </a:solidFill>
              </a:rPr>
              <a:t>signals</a:t>
            </a:r>
          </a:p>
        </p:txBody>
      </p:sp>
      <p:sp>
        <p:nvSpPr>
          <p:cNvPr id="723983" name="Rectangle 15"/>
          <p:cNvSpPr>
            <a:spLocks noChangeArrowheads="1"/>
          </p:cNvSpPr>
          <p:nvPr/>
        </p:nvSpPr>
        <p:spPr bwMode="auto">
          <a:xfrm>
            <a:off x="7240588" y="3114675"/>
            <a:ext cx="1590675" cy="4572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b="1">
                <a:solidFill>
                  <a:srgbClr val="CC0000"/>
                </a:solidFill>
              </a:rPr>
              <a:t>structural</a:t>
            </a:r>
          </a:p>
        </p:txBody>
      </p:sp>
      <p:sp>
        <p:nvSpPr>
          <p:cNvPr id="723984" name="Rectangle 16"/>
          <p:cNvSpPr>
            <a:spLocks noChangeArrowheads="1"/>
          </p:cNvSpPr>
          <p:nvPr/>
        </p:nvSpPr>
        <p:spPr bwMode="auto">
          <a:xfrm>
            <a:off x="7240588" y="3656013"/>
            <a:ext cx="1471612" cy="4572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b="1">
                <a:solidFill>
                  <a:srgbClr val="CC0000"/>
                </a:solidFill>
              </a:rPr>
              <a:t>enzymes</a:t>
            </a:r>
          </a:p>
        </p:txBody>
      </p:sp>
      <p:sp>
        <p:nvSpPr>
          <p:cNvPr id="723985" name="Rectangle 17"/>
          <p:cNvSpPr>
            <a:spLocks noChangeArrowheads="1"/>
          </p:cNvSpPr>
          <p:nvPr/>
        </p:nvSpPr>
        <p:spPr bwMode="auto">
          <a:xfrm>
            <a:off x="7240588" y="4741863"/>
            <a:ext cx="1573212" cy="4572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b="1">
                <a:solidFill>
                  <a:srgbClr val="CC0000"/>
                </a:solidFill>
              </a:rPr>
              <a:t>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3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3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3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23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23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3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3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23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23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23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3" grpId="0" animBg="1"/>
      <p:bldP spid="723974" grpId="0" animBg="1"/>
      <p:bldP spid="723975" grpId="0" animBg="1" autoUpdateAnimBg="0"/>
      <p:bldP spid="723976" grpId="0" animBg="1" autoUpdateAnimBg="0"/>
      <p:bldP spid="723977" grpId="0" animBg="1" autoUpdateAnimBg="0"/>
      <p:bldP spid="723980" grpId="0" animBg="1" autoUpdateAnimBg="0"/>
      <p:bldP spid="723981" grpId="0" animBg="1" autoUpdateAnimBg="0"/>
      <p:bldP spid="723982" grpId="0" animBg="1" autoUpdateAnimBg="0"/>
      <p:bldP spid="723983" grpId="0" animBg="1" autoUpdateAnimBg="0"/>
      <p:bldP spid="723984" grpId="0" animBg="1" autoUpdateAnimBg="0"/>
      <p:bldP spid="72398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5156200" y="3149600"/>
            <a:ext cx="39116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Nucleus</a:t>
            </a:r>
          </a:p>
        </p:txBody>
      </p:sp>
      <p:sp>
        <p:nvSpPr>
          <p:cNvPr id="7260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7375" y="1371600"/>
            <a:ext cx="8023225" cy="505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Function</a:t>
            </a:r>
            <a:endParaRPr lang="en-US" altLang="en-US" smtClean="0"/>
          </a:p>
          <a:p>
            <a:pPr lvl="1" eaLnBrk="1" hangingPunct="1"/>
            <a:r>
              <a:rPr lang="en-US" altLang="en-US" smtClean="0">
                <a:solidFill>
                  <a:srgbClr val="0F116A"/>
                </a:solidFill>
              </a:rPr>
              <a:t>control center of cell</a:t>
            </a: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protects DNA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instructions for building proteins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Structure</a:t>
            </a:r>
            <a:endParaRPr lang="en-US" altLang="en-US" smtClean="0"/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nuclear membrane</a:t>
            </a:r>
            <a:endParaRPr lang="en-US" altLang="en-US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nucleolus</a:t>
            </a:r>
            <a:r>
              <a:rPr lang="en-US" altLang="en-US" smtClean="0"/>
              <a:t> </a:t>
            </a:r>
          </a:p>
          <a:p>
            <a:pPr lvl="2" eaLnBrk="1" hangingPunct="1"/>
            <a:r>
              <a:rPr lang="en-US" altLang="en-US" smtClean="0"/>
              <a:t>ribosome factory</a:t>
            </a: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chromosomes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6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6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nimalCellfor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2708" name="Picture 4" descr="AnimalCell-nucle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8063" y="1712913"/>
            <a:ext cx="71342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88900" y="5197475"/>
            <a:ext cx="3673475" cy="1547813"/>
            <a:chOff x="56" y="3274"/>
            <a:chExt cx="2314" cy="975"/>
          </a:xfrm>
        </p:grpSpPr>
        <p:sp>
          <p:nvSpPr>
            <p:cNvPr id="27677" name="Line 9"/>
            <p:cNvSpPr>
              <a:spLocks noChangeShapeType="1"/>
            </p:cNvSpPr>
            <p:nvPr/>
          </p:nvSpPr>
          <p:spPr bwMode="auto">
            <a:xfrm flipH="1">
              <a:off x="1590" y="3345"/>
              <a:ext cx="780" cy="2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Text Box 10"/>
            <p:cNvSpPr txBox="1">
              <a:spLocks noChangeArrowheads="1"/>
            </p:cNvSpPr>
            <p:nvPr/>
          </p:nvSpPr>
          <p:spPr bwMode="auto">
            <a:xfrm>
              <a:off x="56" y="3274"/>
              <a:ext cx="1780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27653" name="Group 11"/>
          <p:cNvGrpSpPr>
            <a:grpSpLocks/>
          </p:cNvGrpSpPr>
          <p:nvPr/>
        </p:nvGrpSpPr>
        <p:grpSpPr bwMode="auto">
          <a:xfrm>
            <a:off x="57150" y="76200"/>
            <a:ext cx="3548063" cy="1912938"/>
            <a:chOff x="36" y="48"/>
            <a:chExt cx="2235" cy="1289"/>
          </a:xfrm>
        </p:grpSpPr>
        <p:sp>
          <p:nvSpPr>
            <p:cNvPr id="27675" name="Line 12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Text Box 13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holding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organelles in place</a:t>
              </a:r>
            </a:p>
          </p:txBody>
        </p:sp>
      </p:grpSp>
      <p:grpSp>
        <p:nvGrpSpPr>
          <p:cNvPr id="27654" name="Group 14"/>
          <p:cNvGrpSpPr>
            <a:grpSpLocks/>
          </p:cNvGrpSpPr>
          <p:nvPr/>
        </p:nvGrpSpPr>
        <p:grpSpPr bwMode="auto">
          <a:xfrm>
            <a:off x="76200" y="1400175"/>
            <a:ext cx="3581400" cy="1820863"/>
            <a:chOff x="48" y="882"/>
            <a:chExt cx="2256" cy="1147"/>
          </a:xfrm>
        </p:grpSpPr>
        <p:sp>
          <p:nvSpPr>
            <p:cNvPr id="27672" name="Line 15"/>
            <p:cNvSpPr>
              <a:spLocks noChangeShapeType="1"/>
            </p:cNvSpPr>
            <p:nvPr/>
          </p:nvSpPr>
          <p:spPr bwMode="auto">
            <a:xfrm flipH="1">
              <a:off x="1776" y="1356"/>
              <a:ext cx="528" cy="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16"/>
            <p:cNvSpPr>
              <a:spLocks noChangeShapeType="1"/>
            </p:cNvSpPr>
            <p:nvPr/>
          </p:nvSpPr>
          <p:spPr bwMode="auto">
            <a:xfrm flipH="1" flipV="1">
              <a:off x="1809" y="1378"/>
              <a:ext cx="62" cy="6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Text Box 17"/>
            <p:cNvSpPr txBox="1">
              <a:spLocks noChangeArrowheads="1"/>
            </p:cNvSpPr>
            <p:nvPr/>
          </p:nvSpPr>
          <p:spPr bwMode="auto">
            <a:xfrm>
              <a:off x="48" y="882"/>
              <a:ext cx="1790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vacuole &amp; vesicles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transport inside cells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storage</a:t>
              </a:r>
              <a:endParaRPr lang="en-US" altLang="en-US" sz="2000"/>
            </a:p>
          </p:txBody>
        </p:sp>
      </p:grpSp>
      <p:grpSp>
        <p:nvGrpSpPr>
          <p:cNvPr id="27655" name="Group 18"/>
          <p:cNvGrpSpPr>
            <a:grpSpLocks/>
          </p:cNvGrpSpPr>
          <p:nvPr/>
        </p:nvGrpSpPr>
        <p:grpSpPr bwMode="auto">
          <a:xfrm>
            <a:off x="88900" y="2955925"/>
            <a:ext cx="2417763" cy="2108200"/>
            <a:chOff x="56" y="1862"/>
            <a:chExt cx="1523" cy="1328"/>
          </a:xfrm>
        </p:grpSpPr>
        <p:sp>
          <p:nvSpPr>
            <p:cNvPr id="27669" name="Line 19"/>
            <p:cNvSpPr>
              <a:spLocks noChangeShapeType="1"/>
            </p:cNvSpPr>
            <p:nvPr/>
          </p:nvSpPr>
          <p:spPr bwMode="auto">
            <a:xfrm flipV="1">
              <a:off x="249" y="1862"/>
              <a:ext cx="1151" cy="96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20"/>
            <p:cNvSpPr>
              <a:spLocks noChangeShapeType="1"/>
            </p:cNvSpPr>
            <p:nvPr/>
          </p:nvSpPr>
          <p:spPr bwMode="auto">
            <a:xfrm flipV="1">
              <a:off x="432" y="2470"/>
              <a:ext cx="701" cy="1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Text Box 21"/>
            <p:cNvSpPr txBox="1">
              <a:spLocks noChangeArrowheads="1"/>
            </p:cNvSpPr>
            <p:nvPr/>
          </p:nvSpPr>
          <p:spPr bwMode="auto">
            <a:xfrm>
              <a:off x="56" y="2599"/>
              <a:ext cx="152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mitochondria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ATP energy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from sugar + O</a:t>
              </a:r>
              <a:r>
                <a:rPr lang="en-US" altLang="en-US" sz="2000" baseline="-25000">
                  <a:sym typeface="Wingdings" pitchFamily="2" charset="2"/>
                </a:rPr>
                <a:t>2</a:t>
              </a:r>
              <a:endParaRPr lang="en-US" altLang="en-US" sz="2000">
                <a:sym typeface="Wingdings" pitchFamily="2" charset="2"/>
              </a:endParaRPr>
            </a:p>
          </p:txBody>
        </p:sp>
      </p:grpSp>
      <p:grpSp>
        <p:nvGrpSpPr>
          <p:cNvPr id="712731" name="Group 27"/>
          <p:cNvGrpSpPr>
            <a:grpSpLocks/>
          </p:cNvGrpSpPr>
          <p:nvPr/>
        </p:nvGrpSpPr>
        <p:grpSpPr bwMode="auto">
          <a:xfrm>
            <a:off x="6240463" y="1416050"/>
            <a:ext cx="2795587" cy="1184275"/>
            <a:chOff x="3931" y="948"/>
            <a:chExt cx="1761" cy="746"/>
          </a:xfrm>
        </p:grpSpPr>
        <p:sp>
          <p:nvSpPr>
            <p:cNvPr id="27667" name="Line 23"/>
            <p:cNvSpPr>
              <a:spLocks noChangeShapeType="1"/>
            </p:cNvSpPr>
            <p:nvPr/>
          </p:nvSpPr>
          <p:spPr bwMode="auto">
            <a:xfrm flipV="1">
              <a:off x="3931" y="1149"/>
              <a:ext cx="606" cy="54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Text Box 25"/>
            <p:cNvSpPr txBox="1">
              <a:spLocks noChangeArrowheads="1"/>
            </p:cNvSpPr>
            <p:nvPr/>
          </p:nvSpPr>
          <p:spPr bwMode="auto">
            <a:xfrm>
              <a:off x="4439" y="948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nucleus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protects DNA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cell</a:t>
              </a:r>
            </a:p>
          </p:txBody>
        </p:sp>
      </p:grpSp>
      <p:grpSp>
        <p:nvGrpSpPr>
          <p:cNvPr id="712735" name="Group 31"/>
          <p:cNvGrpSpPr>
            <a:grpSpLocks/>
          </p:cNvGrpSpPr>
          <p:nvPr/>
        </p:nvGrpSpPr>
        <p:grpSpPr bwMode="auto">
          <a:xfrm>
            <a:off x="5499100" y="2597150"/>
            <a:ext cx="3536950" cy="633413"/>
            <a:chOff x="3464" y="1640"/>
            <a:chExt cx="2228" cy="399"/>
          </a:xfrm>
        </p:grpSpPr>
        <p:sp>
          <p:nvSpPr>
            <p:cNvPr id="27665" name="Line 29"/>
            <p:cNvSpPr>
              <a:spLocks noChangeShapeType="1"/>
            </p:cNvSpPr>
            <p:nvPr/>
          </p:nvSpPr>
          <p:spPr bwMode="auto">
            <a:xfrm>
              <a:off x="3464" y="1769"/>
              <a:ext cx="1073" cy="7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Text Box 30"/>
            <p:cNvSpPr txBox="1">
              <a:spLocks noChangeArrowheads="1"/>
            </p:cNvSpPr>
            <p:nvPr/>
          </p:nvSpPr>
          <p:spPr bwMode="auto">
            <a:xfrm>
              <a:off x="4439" y="1640"/>
              <a:ext cx="1253" cy="3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chromosomes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DNA</a:t>
              </a:r>
            </a:p>
          </p:txBody>
        </p:sp>
      </p:grpSp>
      <p:grpSp>
        <p:nvGrpSpPr>
          <p:cNvPr id="27658" name="Group 5"/>
          <p:cNvGrpSpPr>
            <a:grpSpLocks/>
          </p:cNvGrpSpPr>
          <p:nvPr/>
        </p:nvGrpSpPr>
        <p:grpSpPr bwMode="auto">
          <a:xfrm>
            <a:off x="4070350" y="420688"/>
            <a:ext cx="2762250" cy="1622425"/>
            <a:chOff x="2523" y="248"/>
            <a:chExt cx="1965" cy="1022"/>
          </a:xfrm>
        </p:grpSpPr>
        <p:sp>
          <p:nvSpPr>
            <p:cNvPr id="27663" name="Line 6"/>
            <p:cNvSpPr>
              <a:spLocks noChangeShapeType="1"/>
            </p:cNvSpPr>
            <p:nvPr/>
          </p:nvSpPr>
          <p:spPr bwMode="auto">
            <a:xfrm flipV="1">
              <a:off x="3062" y="678"/>
              <a:ext cx="905" cy="5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Text Box 7"/>
            <p:cNvSpPr txBox="1">
              <a:spLocks noChangeArrowheads="1"/>
            </p:cNvSpPr>
            <p:nvPr/>
          </p:nvSpPr>
          <p:spPr bwMode="auto">
            <a:xfrm>
              <a:off x="2523" y="248"/>
              <a:ext cx="1965" cy="78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lysosome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food digestion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garbage disposal &amp;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recycling</a:t>
              </a:r>
            </a:p>
          </p:txBody>
        </p:sp>
      </p:grpSp>
      <p:pic>
        <p:nvPicPr>
          <p:cNvPr id="712741" name="Picture 37" descr="AnimalCell-nucleolu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174875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2739" name="Group 35"/>
          <p:cNvGrpSpPr>
            <a:grpSpLocks/>
          </p:cNvGrpSpPr>
          <p:nvPr/>
        </p:nvGrpSpPr>
        <p:grpSpPr bwMode="auto">
          <a:xfrm>
            <a:off x="5981700" y="304800"/>
            <a:ext cx="3054350" cy="2057400"/>
            <a:chOff x="3768" y="192"/>
            <a:chExt cx="1924" cy="1296"/>
          </a:xfrm>
        </p:grpSpPr>
        <p:sp>
          <p:nvSpPr>
            <p:cNvPr id="27661" name="Line 33"/>
            <p:cNvSpPr>
              <a:spLocks noChangeShapeType="1"/>
            </p:cNvSpPr>
            <p:nvPr/>
          </p:nvSpPr>
          <p:spPr bwMode="auto">
            <a:xfrm flipV="1">
              <a:off x="3768" y="599"/>
              <a:ext cx="750" cy="88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Text Box 34"/>
            <p:cNvSpPr txBox="1">
              <a:spLocks noChangeArrowheads="1"/>
            </p:cNvSpPr>
            <p:nvPr/>
          </p:nvSpPr>
          <p:spPr bwMode="auto">
            <a:xfrm>
              <a:off x="4439" y="192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nucleolus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produces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  ribosomes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1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2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2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2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6" descr="05_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9" t="21001" b="27000"/>
          <a:stretch>
            <a:fillRect/>
          </a:stretch>
        </p:blipFill>
        <p:spPr bwMode="auto">
          <a:xfrm>
            <a:off x="6192838" y="4468813"/>
            <a:ext cx="2678112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8"/>
          <p:cNvSpPr>
            <a:spLocks noChangeArrowheads="1"/>
          </p:cNvSpPr>
          <p:nvPr/>
        </p:nvSpPr>
        <p:spPr bwMode="auto">
          <a:xfrm>
            <a:off x="7197725" y="4897438"/>
            <a:ext cx="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endParaRPr lang="en-US" altLang="en-US" sz="2000" b="1"/>
          </a:p>
        </p:txBody>
      </p:sp>
      <p:pic>
        <p:nvPicPr>
          <p:cNvPr id="28676" name="Picture 30" descr="05_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0" r="33749" b="37500"/>
          <a:stretch>
            <a:fillRect/>
          </a:stretch>
        </p:blipFill>
        <p:spPr bwMode="auto">
          <a:xfrm>
            <a:off x="633413" y="4559300"/>
            <a:ext cx="5345112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Rectangle 36"/>
          <p:cNvSpPr>
            <a:spLocks noChangeArrowheads="1"/>
          </p:cNvSpPr>
          <p:nvPr/>
        </p:nvSpPr>
        <p:spPr bwMode="auto">
          <a:xfrm>
            <a:off x="5108575" y="4295775"/>
            <a:ext cx="2065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900" b="1">
                <a:solidFill>
                  <a:srgbClr val="000000"/>
                </a:solidFill>
              </a:rPr>
              <a:t>Ribosomes on ER</a:t>
            </a:r>
            <a:endParaRPr lang="en-US" altLang="en-US" b="1"/>
          </a:p>
        </p:txBody>
      </p:sp>
      <p:grpSp>
        <p:nvGrpSpPr>
          <p:cNvPr id="28678" name="Group 45"/>
          <p:cNvGrpSpPr>
            <a:grpSpLocks/>
          </p:cNvGrpSpPr>
          <p:nvPr/>
        </p:nvGrpSpPr>
        <p:grpSpPr bwMode="auto">
          <a:xfrm>
            <a:off x="4819650" y="4579938"/>
            <a:ext cx="671513" cy="774700"/>
            <a:chOff x="2083" y="1373"/>
            <a:chExt cx="188" cy="491"/>
          </a:xfrm>
        </p:grpSpPr>
        <p:sp>
          <p:nvSpPr>
            <p:cNvPr id="28682" name="Line 46"/>
            <p:cNvSpPr>
              <a:spLocks noChangeShapeType="1"/>
            </p:cNvSpPr>
            <p:nvPr/>
          </p:nvSpPr>
          <p:spPr bwMode="auto">
            <a:xfrm flipH="1">
              <a:off x="2222" y="1373"/>
              <a:ext cx="49" cy="4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47"/>
            <p:cNvSpPr>
              <a:spLocks noChangeShapeType="1"/>
            </p:cNvSpPr>
            <p:nvPr/>
          </p:nvSpPr>
          <p:spPr bwMode="auto">
            <a:xfrm flipH="1">
              <a:off x="2083" y="1373"/>
              <a:ext cx="188" cy="30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Ribosomes </a:t>
            </a:r>
          </a:p>
        </p:txBody>
      </p:sp>
      <p:sp>
        <p:nvSpPr>
          <p:cNvPr id="444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3041650"/>
          </a:xfrm>
        </p:spPr>
        <p:txBody>
          <a:bodyPr/>
          <a:lstStyle/>
          <a:p>
            <a:pPr eaLnBrk="1" hangingPunct="1"/>
            <a:r>
              <a:rPr lang="en-US" altLang="en-US" sz="2600" u="sng" smtClean="0"/>
              <a:t>Function</a:t>
            </a:r>
            <a:endParaRPr lang="en-US" altLang="en-US" sz="2600" smtClean="0"/>
          </a:p>
          <a:p>
            <a:pPr lvl="1" eaLnBrk="1" hangingPunct="1"/>
            <a:r>
              <a:rPr lang="en-US" altLang="en-US" sz="2400" u="sng" smtClean="0">
                <a:solidFill>
                  <a:srgbClr val="CC0000"/>
                </a:solidFill>
              </a:rPr>
              <a:t>protein factories</a:t>
            </a:r>
            <a:endParaRPr lang="en-US" altLang="en-US" sz="2400" smtClean="0"/>
          </a:p>
          <a:p>
            <a:pPr lvl="1" eaLnBrk="1" hangingPunct="1"/>
            <a:r>
              <a:rPr lang="en-US" altLang="en-US" sz="2400" smtClean="0"/>
              <a:t>read instructions to build proteins from DNA</a:t>
            </a:r>
            <a:endParaRPr lang="en-US" altLang="en-US" smtClean="0"/>
          </a:p>
          <a:p>
            <a:pPr eaLnBrk="1" hangingPunct="1"/>
            <a:r>
              <a:rPr lang="en-US" altLang="en-US" sz="2600" u="sng" smtClean="0"/>
              <a:t>Structure</a:t>
            </a:r>
            <a:r>
              <a:rPr lang="en-US" altLang="en-US" sz="2600" smtClean="0"/>
              <a:t> </a:t>
            </a:r>
          </a:p>
          <a:p>
            <a:pPr lvl="1" eaLnBrk="1" hangingPunct="1"/>
            <a:r>
              <a:rPr lang="en-US" altLang="en-US" sz="2400" smtClean="0"/>
              <a:t>some </a:t>
            </a:r>
            <a:r>
              <a:rPr lang="en-US" altLang="en-US" sz="2400" u="sng" smtClean="0"/>
              <a:t>free</a:t>
            </a:r>
            <a:r>
              <a:rPr lang="en-US" altLang="en-US" sz="2400" smtClean="0"/>
              <a:t> in cytoplasm</a:t>
            </a:r>
          </a:p>
          <a:p>
            <a:pPr lvl="1" eaLnBrk="1" hangingPunct="1"/>
            <a:r>
              <a:rPr lang="en-US" altLang="en-US" sz="2400" smtClean="0"/>
              <a:t>some </a:t>
            </a:r>
            <a:r>
              <a:rPr lang="en-US" altLang="en-US" sz="2400" u="sng" smtClean="0"/>
              <a:t>attached</a:t>
            </a:r>
            <a:r>
              <a:rPr lang="en-US" altLang="en-US" sz="2400" smtClean="0"/>
              <a:t> to ER</a:t>
            </a:r>
          </a:p>
        </p:txBody>
      </p:sp>
      <p:sp>
        <p:nvSpPr>
          <p:cNvPr id="28681" name="AutoShape 52"/>
          <p:cNvSpPr>
            <a:spLocks noChangeArrowheads="1"/>
          </p:cNvSpPr>
          <p:nvPr/>
        </p:nvSpPr>
        <p:spPr bwMode="auto">
          <a:xfrm>
            <a:off x="5556250" y="5546725"/>
            <a:ext cx="635000" cy="238125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ED001D"/>
          </a:solidFill>
          <a:ln w="9525">
            <a:solidFill>
              <a:srgbClr val="ED00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imalCellfor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3732" name="Picture 4" descr="AnimalCell-riboso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6475" y="1712913"/>
            <a:ext cx="71342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88900" y="5197475"/>
            <a:ext cx="3673475" cy="1547813"/>
            <a:chOff x="56" y="3274"/>
            <a:chExt cx="2314" cy="975"/>
          </a:xfrm>
        </p:grpSpPr>
        <p:sp>
          <p:nvSpPr>
            <p:cNvPr id="29725" name="Line 9"/>
            <p:cNvSpPr>
              <a:spLocks noChangeShapeType="1"/>
            </p:cNvSpPr>
            <p:nvPr/>
          </p:nvSpPr>
          <p:spPr bwMode="auto">
            <a:xfrm flipH="1">
              <a:off x="1590" y="3345"/>
              <a:ext cx="780" cy="2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Text Box 10"/>
            <p:cNvSpPr txBox="1">
              <a:spLocks noChangeArrowheads="1"/>
            </p:cNvSpPr>
            <p:nvPr/>
          </p:nvSpPr>
          <p:spPr bwMode="auto">
            <a:xfrm>
              <a:off x="56" y="3274"/>
              <a:ext cx="1780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29701" name="Group 11"/>
          <p:cNvGrpSpPr>
            <a:grpSpLocks/>
          </p:cNvGrpSpPr>
          <p:nvPr/>
        </p:nvGrpSpPr>
        <p:grpSpPr bwMode="auto">
          <a:xfrm>
            <a:off x="57150" y="76200"/>
            <a:ext cx="3548063" cy="1912938"/>
            <a:chOff x="36" y="48"/>
            <a:chExt cx="2235" cy="1289"/>
          </a:xfrm>
        </p:grpSpPr>
        <p:sp>
          <p:nvSpPr>
            <p:cNvPr id="29723" name="Line 12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Text Box 13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holding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organelles in place</a:t>
              </a:r>
            </a:p>
          </p:txBody>
        </p:sp>
      </p:grpSp>
      <p:grpSp>
        <p:nvGrpSpPr>
          <p:cNvPr id="29702" name="Group 14"/>
          <p:cNvGrpSpPr>
            <a:grpSpLocks/>
          </p:cNvGrpSpPr>
          <p:nvPr/>
        </p:nvGrpSpPr>
        <p:grpSpPr bwMode="auto">
          <a:xfrm>
            <a:off x="76200" y="1400175"/>
            <a:ext cx="3581400" cy="1820863"/>
            <a:chOff x="48" y="882"/>
            <a:chExt cx="2256" cy="1147"/>
          </a:xfrm>
        </p:grpSpPr>
        <p:sp>
          <p:nvSpPr>
            <p:cNvPr id="29720" name="Line 15"/>
            <p:cNvSpPr>
              <a:spLocks noChangeShapeType="1"/>
            </p:cNvSpPr>
            <p:nvPr/>
          </p:nvSpPr>
          <p:spPr bwMode="auto">
            <a:xfrm flipH="1">
              <a:off x="1776" y="1356"/>
              <a:ext cx="528" cy="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16"/>
            <p:cNvSpPr>
              <a:spLocks noChangeShapeType="1"/>
            </p:cNvSpPr>
            <p:nvPr/>
          </p:nvSpPr>
          <p:spPr bwMode="auto">
            <a:xfrm flipH="1" flipV="1">
              <a:off x="1809" y="1378"/>
              <a:ext cx="62" cy="6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Text Box 17"/>
            <p:cNvSpPr txBox="1">
              <a:spLocks noChangeArrowheads="1"/>
            </p:cNvSpPr>
            <p:nvPr/>
          </p:nvSpPr>
          <p:spPr bwMode="auto">
            <a:xfrm>
              <a:off x="48" y="882"/>
              <a:ext cx="1790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vacuole &amp; vesicles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transport inside cells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storage</a:t>
              </a:r>
              <a:endParaRPr lang="en-US" altLang="en-US" sz="2000"/>
            </a:p>
          </p:txBody>
        </p:sp>
      </p:grpSp>
      <p:grpSp>
        <p:nvGrpSpPr>
          <p:cNvPr id="29703" name="Group 18"/>
          <p:cNvGrpSpPr>
            <a:grpSpLocks/>
          </p:cNvGrpSpPr>
          <p:nvPr/>
        </p:nvGrpSpPr>
        <p:grpSpPr bwMode="auto">
          <a:xfrm>
            <a:off x="88900" y="2955925"/>
            <a:ext cx="2417763" cy="2108200"/>
            <a:chOff x="56" y="1862"/>
            <a:chExt cx="1523" cy="1328"/>
          </a:xfrm>
        </p:grpSpPr>
        <p:sp>
          <p:nvSpPr>
            <p:cNvPr id="29717" name="Line 19"/>
            <p:cNvSpPr>
              <a:spLocks noChangeShapeType="1"/>
            </p:cNvSpPr>
            <p:nvPr/>
          </p:nvSpPr>
          <p:spPr bwMode="auto">
            <a:xfrm flipV="1">
              <a:off x="249" y="1862"/>
              <a:ext cx="1151" cy="96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20"/>
            <p:cNvSpPr>
              <a:spLocks noChangeShapeType="1"/>
            </p:cNvSpPr>
            <p:nvPr/>
          </p:nvSpPr>
          <p:spPr bwMode="auto">
            <a:xfrm flipV="1">
              <a:off x="432" y="2470"/>
              <a:ext cx="701" cy="1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Text Box 21"/>
            <p:cNvSpPr txBox="1">
              <a:spLocks noChangeArrowheads="1"/>
            </p:cNvSpPr>
            <p:nvPr/>
          </p:nvSpPr>
          <p:spPr bwMode="auto">
            <a:xfrm>
              <a:off x="56" y="2599"/>
              <a:ext cx="152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mitochondria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ATP energy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from sugar + O</a:t>
              </a:r>
              <a:r>
                <a:rPr lang="en-US" altLang="en-US" sz="2000" baseline="-25000">
                  <a:sym typeface="Wingdings" pitchFamily="2" charset="2"/>
                </a:rPr>
                <a:t>2</a:t>
              </a:r>
              <a:endParaRPr lang="en-US" altLang="en-US" sz="2000">
                <a:sym typeface="Wingdings" pitchFamily="2" charset="2"/>
              </a:endParaRPr>
            </a:p>
          </p:txBody>
        </p:sp>
      </p:grpSp>
      <p:grpSp>
        <p:nvGrpSpPr>
          <p:cNvPr id="29704" name="Group 28"/>
          <p:cNvGrpSpPr>
            <a:grpSpLocks/>
          </p:cNvGrpSpPr>
          <p:nvPr/>
        </p:nvGrpSpPr>
        <p:grpSpPr bwMode="auto">
          <a:xfrm>
            <a:off x="6240463" y="1504950"/>
            <a:ext cx="2795587" cy="1184275"/>
            <a:chOff x="3931" y="948"/>
            <a:chExt cx="1761" cy="746"/>
          </a:xfrm>
        </p:grpSpPr>
        <p:sp>
          <p:nvSpPr>
            <p:cNvPr id="29715" name="Line 29"/>
            <p:cNvSpPr>
              <a:spLocks noChangeShapeType="1"/>
            </p:cNvSpPr>
            <p:nvPr/>
          </p:nvSpPr>
          <p:spPr bwMode="auto">
            <a:xfrm flipV="1">
              <a:off x="3931" y="1149"/>
              <a:ext cx="606" cy="5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Text Box 30"/>
            <p:cNvSpPr txBox="1">
              <a:spLocks noChangeArrowheads="1"/>
            </p:cNvSpPr>
            <p:nvPr/>
          </p:nvSpPr>
          <p:spPr bwMode="auto">
            <a:xfrm>
              <a:off x="4439" y="948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nucleus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protects DNA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cell</a:t>
              </a:r>
            </a:p>
          </p:txBody>
        </p:sp>
      </p:grpSp>
      <p:grpSp>
        <p:nvGrpSpPr>
          <p:cNvPr id="713760" name="Group 32"/>
          <p:cNvGrpSpPr>
            <a:grpSpLocks/>
          </p:cNvGrpSpPr>
          <p:nvPr/>
        </p:nvGrpSpPr>
        <p:grpSpPr bwMode="auto">
          <a:xfrm>
            <a:off x="6867525" y="3179763"/>
            <a:ext cx="2174875" cy="1208087"/>
            <a:chOff x="4326" y="2003"/>
            <a:chExt cx="1370" cy="761"/>
          </a:xfrm>
        </p:grpSpPr>
        <p:sp>
          <p:nvSpPr>
            <p:cNvPr id="29712" name="Line 26"/>
            <p:cNvSpPr>
              <a:spLocks noChangeShapeType="1"/>
            </p:cNvSpPr>
            <p:nvPr/>
          </p:nvSpPr>
          <p:spPr bwMode="auto">
            <a:xfrm flipH="1" flipV="1">
              <a:off x="4723" y="2003"/>
              <a:ext cx="102" cy="52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Line 31"/>
            <p:cNvSpPr>
              <a:spLocks noChangeShapeType="1"/>
            </p:cNvSpPr>
            <p:nvPr/>
          </p:nvSpPr>
          <p:spPr bwMode="auto">
            <a:xfrm flipH="1" flipV="1">
              <a:off x="4373" y="2178"/>
              <a:ext cx="419" cy="27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Text Box 27"/>
            <p:cNvSpPr txBox="1">
              <a:spLocks noChangeArrowheads="1"/>
            </p:cNvSpPr>
            <p:nvPr/>
          </p:nvSpPr>
          <p:spPr bwMode="auto">
            <a:xfrm>
              <a:off x="4326" y="2365"/>
              <a:ext cx="1370" cy="3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ribosomes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build proteins</a:t>
              </a:r>
            </a:p>
          </p:txBody>
        </p:sp>
      </p:grpSp>
      <p:grpSp>
        <p:nvGrpSpPr>
          <p:cNvPr id="29706" name="Group 33"/>
          <p:cNvGrpSpPr>
            <a:grpSpLocks/>
          </p:cNvGrpSpPr>
          <p:nvPr/>
        </p:nvGrpSpPr>
        <p:grpSpPr bwMode="auto">
          <a:xfrm>
            <a:off x="5981700" y="304800"/>
            <a:ext cx="3054350" cy="2057400"/>
            <a:chOff x="3768" y="192"/>
            <a:chExt cx="1924" cy="1296"/>
          </a:xfrm>
        </p:grpSpPr>
        <p:sp>
          <p:nvSpPr>
            <p:cNvPr id="29710" name="Line 34"/>
            <p:cNvSpPr>
              <a:spLocks noChangeShapeType="1"/>
            </p:cNvSpPr>
            <p:nvPr/>
          </p:nvSpPr>
          <p:spPr bwMode="auto">
            <a:xfrm flipV="1">
              <a:off x="3768" y="599"/>
              <a:ext cx="750" cy="889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Text Box 35"/>
            <p:cNvSpPr txBox="1">
              <a:spLocks noChangeArrowheads="1"/>
            </p:cNvSpPr>
            <p:nvPr/>
          </p:nvSpPr>
          <p:spPr bwMode="auto">
            <a:xfrm>
              <a:off x="4439" y="192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nucleolus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produces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  ribosomes</a:t>
              </a:r>
            </a:p>
          </p:txBody>
        </p:sp>
      </p:grpSp>
      <p:grpSp>
        <p:nvGrpSpPr>
          <p:cNvPr id="29707" name="Group 5"/>
          <p:cNvGrpSpPr>
            <a:grpSpLocks/>
          </p:cNvGrpSpPr>
          <p:nvPr/>
        </p:nvGrpSpPr>
        <p:grpSpPr bwMode="auto">
          <a:xfrm>
            <a:off x="4097338" y="420688"/>
            <a:ext cx="2749550" cy="1622425"/>
            <a:chOff x="2523" y="248"/>
            <a:chExt cx="1965" cy="1022"/>
          </a:xfrm>
        </p:grpSpPr>
        <p:sp>
          <p:nvSpPr>
            <p:cNvPr id="29708" name="Line 6"/>
            <p:cNvSpPr>
              <a:spLocks noChangeShapeType="1"/>
            </p:cNvSpPr>
            <p:nvPr/>
          </p:nvSpPr>
          <p:spPr bwMode="auto">
            <a:xfrm flipV="1">
              <a:off x="3062" y="678"/>
              <a:ext cx="905" cy="5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Text Box 7"/>
            <p:cNvSpPr txBox="1">
              <a:spLocks noChangeArrowheads="1"/>
            </p:cNvSpPr>
            <p:nvPr/>
          </p:nvSpPr>
          <p:spPr bwMode="auto">
            <a:xfrm>
              <a:off x="2523" y="248"/>
              <a:ext cx="1965" cy="78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lysosome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food digestion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garbage disposal &amp;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recycling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3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3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3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3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3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8500" y="1371600"/>
            <a:ext cx="5049838" cy="5486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Function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works on proteins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helps complete the </a:t>
            </a:r>
            <a:br>
              <a:rPr lang="en-US" altLang="en-US" smtClean="0"/>
            </a:br>
            <a:r>
              <a:rPr lang="en-US" altLang="en-US" smtClean="0"/>
              <a:t>proteins after ribosome builds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makes membranes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Structure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rough ER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ribosomes attached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works on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smooth ER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makes membranes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3600" r="6137" b="4201"/>
          <a:stretch>
            <a:fillRect/>
          </a:stretch>
        </p:blipFill>
        <p:spPr bwMode="auto">
          <a:xfrm>
            <a:off x="5514975" y="338138"/>
            <a:ext cx="3552825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Endoplasmic Reticulum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 autoUpdateAnimBg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21674</TotalTime>
  <Words>692</Words>
  <Application>Microsoft Office PowerPoint</Application>
  <PresentationFormat>On-screen Show (4:3)</PresentationFormat>
  <Paragraphs>278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Blueprint</vt:lpstr>
      <vt:lpstr>Mitochondria are in both cells!!</vt:lpstr>
      <vt:lpstr>PowerPoint Presentation</vt:lpstr>
      <vt:lpstr>2. Cells need workers = proteins!</vt:lpstr>
      <vt:lpstr>Proteins do all the work! </vt:lpstr>
      <vt:lpstr>Nucleus</vt:lpstr>
      <vt:lpstr>PowerPoint Presentation</vt:lpstr>
      <vt:lpstr>Ribosomes </vt:lpstr>
      <vt:lpstr>PowerPoint Presentation</vt:lpstr>
      <vt:lpstr>Endoplasmic Reticulum</vt:lpstr>
      <vt:lpstr>PowerPoint Presentation</vt:lpstr>
      <vt:lpstr>Golgi Apparatus</vt:lpstr>
      <vt:lpstr>PowerPoint Presentation</vt:lpstr>
      <vt:lpstr>PowerPoint Presentation</vt:lpstr>
      <vt:lpstr>PowerPoint Presentation</vt:lpstr>
      <vt:lpstr>3. Cells need to make more cells!</vt:lpstr>
      <vt:lpstr>Centrioles</vt:lpstr>
      <vt:lpstr>PowerPoint Presentation</vt:lpstr>
      <vt:lpstr>Cell Summary</vt:lpstr>
      <vt:lpstr>PowerPoint Presentation</vt:lpstr>
    </vt:vector>
  </TitlesOfParts>
  <Company>Kim Foglia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of Cell Organelles</dc:title>
  <dc:creator>Renee C. Barnett</dc:creator>
  <cp:lastModifiedBy>Renee C. Barnett</cp:lastModifiedBy>
  <cp:revision>250</cp:revision>
  <cp:lastPrinted>2016-10-05T13:59:28Z</cp:lastPrinted>
  <dcterms:modified xsi:type="dcterms:W3CDTF">2016-10-11T14:31:14Z</dcterms:modified>
</cp:coreProperties>
</file>