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7" r:id="rId2"/>
    <p:sldId id="278" r:id="rId3"/>
    <p:sldId id="280" r:id="rId4"/>
    <p:sldId id="276" r:id="rId5"/>
    <p:sldId id="279" r:id="rId6"/>
    <p:sldId id="281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  <p:sldId id="274" r:id="rId19"/>
    <p:sldId id="275" r:id="rId20"/>
    <p:sldId id="266" r:id="rId21"/>
    <p:sldId id="267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66" autoAdjust="0"/>
  </p:normalViewPr>
  <p:slideViewPr>
    <p:cSldViewPr snapToGrid="0" snapToObjects="1">
      <p:cViewPr>
        <p:scale>
          <a:sx n="81" d="100"/>
          <a:sy n="81" d="100"/>
        </p:scale>
        <p:origin x="-18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CCF2A-D094-E943-A043-7693F58D45ED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703D1-351E-9D49-8CBC-C89503D92F5F}">
      <dgm:prSet phldrT="[Text]" custT="1"/>
      <dgm:spPr/>
      <dgm:t>
        <a:bodyPr/>
        <a:lstStyle/>
        <a:p>
          <a:r>
            <a:rPr lang="en-US" sz="6000" dirty="0" smtClean="0">
              <a:solidFill>
                <a:schemeClr val="accent6">
                  <a:lumMod val="50000"/>
                </a:schemeClr>
              </a:solidFill>
            </a:rPr>
            <a:t>Passive</a:t>
          </a:r>
          <a:endParaRPr lang="en-US" sz="6000" dirty="0">
            <a:solidFill>
              <a:schemeClr val="accent6">
                <a:lumMod val="50000"/>
              </a:schemeClr>
            </a:solidFill>
          </a:endParaRPr>
        </a:p>
      </dgm:t>
    </dgm:pt>
    <dgm:pt modelId="{6A9ED361-E100-D548-8FA5-7FBE19B923D6}" type="parTrans" cxnId="{9D947DB1-4F5F-374C-A139-94EFAAFF2ED7}">
      <dgm:prSet/>
      <dgm:spPr/>
      <dgm:t>
        <a:bodyPr/>
        <a:lstStyle/>
        <a:p>
          <a:endParaRPr lang="en-US"/>
        </a:p>
      </dgm:t>
    </dgm:pt>
    <dgm:pt modelId="{23864E49-9E87-EA4C-8BF9-570C378164C2}" type="sibTrans" cxnId="{9D947DB1-4F5F-374C-A139-94EFAAFF2ED7}">
      <dgm:prSet/>
      <dgm:spPr/>
      <dgm:t>
        <a:bodyPr/>
        <a:lstStyle/>
        <a:p>
          <a:endParaRPr lang="en-US"/>
        </a:p>
      </dgm:t>
    </dgm:pt>
    <dgm:pt modelId="{11F51403-5AC5-7E4B-AE24-8C8F1E8A41BE}">
      <dgm:prSet phldrT="[Text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Genetic</a:t>
          </a:r>
          <a:r>
            <a:rPr lang="en-US" dirty="0" smtClean="0"/>
            <a:t>: immediate but short lived</a:t>
          </a:r>
          <a:endParaRPr lang="en-US" dirty="0"/>
        </a:p>
      </dgm:t>
    </dgm:pt>
    <dgm:pt modelId="{97612798-41A3-9542-A1DA-B50D4091891A}" type="parTrans" cxnId="{DC8BEB09-8D1A-4B4E-9357-B9540F6FB44F}">
      <dgm:prSet/>
      <dgm:spPr/>
      <dgm:t>
        <a:bodyPr/>
        <a:lstStyle/>
        <a:p>
          <a:endParaRPr lang="en-US"/>
        </a:p>
      </dgm:t>
    </dgm:pt>
    <dgm:pt modelId="{3C015C40-17F8-404B-8882-8FC9E8DE777D}" type="sibTrans" cxnId="{DC8BEB09-8D1A-4B4E-9357-B9540F6FB44F}">
      <dgm:prSet/>
      <dgm:spPr/>
      <dgm:t>
        <a:bodyPr/>
        <a:lstStyle/>
        <a:p>
          <a:endParaRPr lang="en-US"/>
        </a:p>
      </dgm:t>
    </dgm:pt>
    <dgm:pt modelId="{1F7918E7-374F-0D47-ABA8-1ECEBB70A477}">
      <dgm:prSet phldrT="[Text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Mother to child</a:t>
          </a:r>
          <a:r>
            <a:rPr lang="en-US" dirty="0" smtClean="0"/>
            <a:t>: breast milk, umbilical cord</a:t>
          </a:r>
          <a:endParaRPr lang="en-US" dirty="0"/>
        </a:p>
      </dgm:t>
    </dgm:pt>
    <dgm:pt modelId="{806E5C4F-AC11-CC41-A78F-98DA282C08FD}" type="parTrans" cxnId="{46093ECB-A7B4-D942-B941-DFBE0055E64A}">
      <dgm:prSet/>
      <dgm:spPr/>
      <dgm:t>
        <a:bodyPr/>
        <a:lstStyle/>
        <a:p>
          <a:endParaRPr lang="en-US"/>
        </a:p>
      </dgm:t>
    </dgm:pt>
    <dgm:pt modelId="{48E22F61-BF85-6A4D-B909-203F05A33884}" type="sibTrans" cxnId="{46093ECB-A7B4-D942-B941-DFBE0055E64A}">
      <dgm:prSet/>
      <dgm:spPr/>
      <dgm:t>
        <a:bodyPr/>
        <a:lstStyle/>
        <a:p>
          <a:endParaRPr lang="en-US"/>
        </a:p>
      </dgm:t>
    </dgm:pt>
    <dgm:pt modelId="{A9EDF320-B826-9A41-B3B0-A12F911009D7}">
      <dgm:prSet phldrT="[Text]" custT="1"/>
      <dgm:spPr/>
      <dgm:t>
        <a:bodyPr/>
        <a:lstStyle/>
        <a:p>
          <a:r>
            <a:rPr lang="en-US" sz="6000" dirty="0" smtClean="0">
              <a:solidFill>
                <a:srgbClr val="990000"/>
              </a:solidFill>
            </a:rPr>
            <a:t>Active</a:t>
          </a:r>
          <a:endParaRPr lang="en-US" sz="6000" dirty="0">
            <a:solidFill>
              <a:srgbClr val="990000"/>
            </a:solidFill>
          </a:endParaRPr>
        </a:p>
      </dgm:t>
    </dgm:pt>
    <dgm:pt modelId="{BB8617F9-03DD-6E44-96FC-9BB79C3CF0B4}" type="parTrans" cxnId="{D7F1E2BA-4B43-A144-B3B9-919E0FDFC491}">
      <dgm:prSet/>
      <dgm:spPr/>
      <dgm:t>
        <a:bodyPr/>
        <a:lstStyle/>
        <a:p>
          <a:endParaRPr lang="en-US"/>
        </a:p>
      </dgm:t>
    </dgm:pt>
    <dgm:pt modelId="{ABEBE9AB-67B2-6E4E-9806-701AB6F3CE32}" type="sibTrans" cxnId="{D7F1E2BA-4B43-A144-B3B9-919E0FDFC491}">
      <dgm:prSet/>
      <dgm:spPr/>
      <dgm:t>
        <a:bodyPr/>
        <a:lstStyle/>
        <a:p>
          <a:endParaRPr lang="en-US"/>
        </a:p>
      </dgm:t>
    </dgm:pt>
    <dgm:pt modelId="{C35E83CD-ACF6-C440-B326-B06B263892DF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Pathogen specific response</a:t>
          </a:r>
          <a:endParaRPr lang="en-US" dirty="0">
            <a:solidFill>
              <a:srgbClr val="000090"/>
            </a:solidFill>
          </a:endParaRPr>
        </a:p>
      </dgm:t>
    </dgm:pt>
    <dgm:pt modelId="{6979F1C8-7F04-9A46-A606-E2822736F945}" type="parTrans" cxnId="{9DF84C58-682D-4444-87BA-84FC5B5CB36A}">
      <dgm:prSet/>
      <dgm:spPr/>
      <dgm:t>
        <a:bodyPr/>
        <a:lstStyle/>
        <a:p>
          <a:endParaRPr lang="en-US"/>
        </a:p>
      </dgm:t>
    </dgm:pt>
    <dgm:pt modelId="{EA746ECF-4D6F-934E-9CC3-FD169CFC462C}" type="sibTrans" cxnId="{9DF84C58-682D-4444-87BA-84FC5B5CB36A}">
      <dgm:prSet/>
      <dgm:spPr/>
      <dgm:t>
        <a:bodyPr/>
        <a:lstStyle/>
        <a:p>
          <a:endParaRPr lang="en-US"/>
        </a:p>
      </dgm:t>
    </dgm:pt>
    <dgm:pt modelId="{C1F5A641-78D3-2844-94E9-050B076086B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Acquired</a:t>
          </a:r>
          <a:r>
            <a:rPr lang="en-US" dirty="0" smtClean="0"/>
            <a:t> Immunity is an effect. Vaccines </a:t>
          </a:r>
          <a:endParaRPr lang="en-US" dirty="0"/>
        </a:p>
      </dgm:t>
    </dgm:pt>
    <dgm:pt modelId="{B70900D4-516D-B842-A65E-4DBBA732CEC6}" type="parTrans" cxnId="{062FD6AA-68AC-744A-AE69-53F4510C19B1}">
      <dgm:prSet/>
      <dgm:spPr/>
      <dgm:t>
        <a:bodyPr/>
        <a:lstStyle/>
        <a:p>
          <a:endParaRPr lang="en-US"/>
        </a:p>
      </dgm:t>
    </dgm:pt>
    <dgm:pt modelId="{59842C7A-1445-AA43-9178-6F5D2E6EAFE9}" type="sibTrans" cxnId="{062FD6AA-68AC-744A-AE69-53F4510C19B1}">
      <dgm:prSet/>
      <dgm:spPr/>
      <dgm:t>
        <a:bodyPr/>
        <a:lstStyle/>
        <a:p>
          <a:endParaRPr lang="en-US"/>
        </a:p>
      </dgm:t>
    </dgm:pt>
    <dgm:pt modelId="{641ED2F1-D854-2A49-A0DC-02B9EE54C3D8}" type="pres">
      <dgm:prSet presAssocID="{5D5CCF2A-D094-E943-A043-7693F58D45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FB3F52-F4E6-EB44-9D69-9CE04F88FC5F}" type="pres">
      <dgm:prSet presAssocID="{9A7703D1-351E-9D49-8CBC-C89503D92F5F}" presName="root" presStyleCnt="0"/>
      <dgm:spPr/>
    </dgm:pt>
    <dgm:pt modelId="{EA0A18DE-4806-3A47-A21F-D98F58CF7089}" type="pres">
      <dgm:prSet presAssocID="{9A7703D1-351E-9D49-8CBC-C89503D92F5F}" presName="rootComposite" presStyleCnt="0"/>
      <dgm:spPr/>
    </dgm:pt>
    <dgm:pt modelId="{4A89D451-A789-D44C-B0FF-373B8FD52A41}" type="pres">
      <dgm:prSet presAssocID="{9A7703D1-351E-9D49-8CBC-C89503D92F5F}" presName="rootText" presStyleLbl="node1" presStyleIdx="0" presStyleCnt="2" custScaleY="66272"/>
      <dgm:spPr/>
      <dgm:t>
        <a:bodyPr/>
        <a:lstStyle/>
        <a:p>
          <a:endParaRPr lang="en-US"/>
        </a:p>
      </dgm:t>
    </dgm:pt>
    <dgm:pt modelId="{25C462EF-DDB5-444F-AA2A-77FBF969C215}" type="pres">
      <dgm:prSet presAssocID="{9A7703D1-351E-9D49-8CBC-C89503D92F5F}" presName="rootConnector" presStyleLbl="node1" presStyleIdx="0" presStyleCnt="2"/>
      <dgm:spPr/>
      <dgm:t>
        <a:bodyPr/>
        <a:lstStyle/>
        <a:p>
          <a:endParaRPr lang="en-US"/>
        </a:p>
      </dgm:t>
    </dgm:pt>
    <dgm:pt modelId="{90CB3897-F981-AC47-A168-302D0EA2A5F8}" type="pres">
      <dgm:prSet presAssocID="{9A7703D1-351E-9D49-8CBC-C89503D92F5F}" presName="childShape" presStyleCnt="0"/>
      <dgm:spPr/>
    </dgm:pt>
    <dgm:pt modelId="{31A899FE-02A5-6B41-B0E7-56298D07E8E8}" type="pres">
      <dgm:prSet presAssocID="{97612798-41A3-9542-A1DA-B50D4091891A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8B2A2D8-4491-7F41-8850-DF337120BA5D}" type="pres">
      <dgm:prSet presAssocID="{11F51403-5AC5-7E4B-AE24-8C8F1E8A41B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3D276-881F-9B47-99B0-587AEFBF7E77}" type="pres">
      <dgm:prSet presAssocID="{806E5C4F-AC11-CC41-A78F-98DA282C08F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9782174-E267-EB48-9122-3F4AAB9CA9CB}" type="pres">
      <dgm:prSet presAssocID="{1F7918E7-374F-0D47-ABA8-1ECEBB70A47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8EF7C-B9C5-4545-AD70-0DEED1928166}" type="pres">
      <dgm:prSet presAssocID="{A9EDF320-B826-9A41-B3B0-A12F911009D7}" presName="root" presStyleCnt="0"/>
      <dgm:spPr/>
    </dgm:pt>
    <dgm:pt modelId="{39A7F7AC-D17A-5B4B-8765-CD37A2EF5D55}" type="pres">
      <dgm:prSet presAssocID="{A9EDF320-B826-9A41-B3B0-A12F911009D7}" presName="rootComposite" presStyleCnt="0"/>
      <dgm:spPr/>
    </dgm:pt>
    <dgm:pt modelId="{3C4FCAC6-E300-1344-8666-A4338C757850}" type="pres">
      <dgm:prSet presAssocID="{A9EDF320-B826-9A41-B3B0-A12F911009D7}" presName="rootText" presStyleLbl="node1" presStyleIdx="1" presStyleCnt="2" custScaleY="68185"/>
      <dgm:spPr/>
      <dgm:t>
        <a:bodyPr/>
        <a:lstStyle/>
        <a:p>
          <a:endParaRPr lang="en-US"/>
        </a:p>
      </dgm:t>
    </dgm:pt>
    <dgm:pt modelId="{8F2F4515-2B36-514F-A78D-7EB31E5917AD}" type="pres">
      <dgm:prSet presAssocID="{A9EDF320-B826-9A41-B3B0-A12F911009D7}" presName="rootConnector" presStyleLbl="node1" presStyleIdx="1" presStyleCnt="2"/>
      <dgm:spPr/>
      <dgm:t>
        <a:bodyPr/>
        <a:lstStyle/>
        <a:p>
          <a:endParaRPr lang="en-US"/>
        </a:p>
      </dgm:t>
    </dgm:pt>
    <dgm:pt modelId="{B3D5483E-D7DF-6940-B74B-B09EE4B763A9}" type="pres">
      <dgm:prSet presAssocID="{A9EDF320-B826-9A41-B3B0-A12F911009D7}" presName="childShape" presStyleCnt="0"/>
      <dgm:spPr/>
    </dgm:pt>
    <dgm:pt modelId="{5F434C80-2F81-9644-9B9F-B1F49B712471}" type="pres">
      <dgm:prSet presAssocID="{6979F1C8-7F04-9A46-A606-E2822736F94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6935EA0-1C74-9240-9091-C22B93A10E59}" type="pres">
      <dgm:prSet presAssocID="{C35E83CD-ACF6-C440-B326-B06B263892D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4BCDF-4A27-7D4D-A0DA-3D4985397EB1}" type="pres">
      <dgm:prSet presAssocID="{B70900D4-516D-B842-A65E-4DBBA732CEC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B8D44F9-B316-6E4E-BA0F-BCB31E0447B3}" type="pres">
      <dgm:prSet presAssocID="{C1F5A641-78D3-2844-94E9-050B076086B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F3584-4C3A-FB41-844C-C428E72E3308}" type="presOf" srcId="{C1F5A641-78D3-2844-94E9-050B076086B2}" destId="{6B8D44F9-B316-6E4E-BA0F-BCB31E0447B3}" srcOrd="0" destOrd="0" presId="urn:microsoft.com/office/officeart/2005/8/layout/hierarchy3"/>
    <dgm:cxn modelId="{CD7339E2-715F-184C-9664-7FAE37C8982C}" type="presOf" srcId="{A9EDF320-B826-9A41-B3B0-A12F911009D7}" destId="{8F2F4515-2B36-514F-A78D-7EB31E5917AD}" srcOrd="1" destOrd="0" presId="urn:microsoft.com/office/officeart/2005/8/layout/hierarchy3"/>
    <dgm:cxn modelId="{A7AD463F-C01B-7A4F-ABCE-1F578CA5B2D4}" type="presOf" srcId="{B70900D4-516D-B842-A65E-4DBBA732CEC6}" destId="{E334BCDF-4A27-7D4D-A0DA-3D4985397EB1}" srcOrd="0" destOrd="0" presId="urn:microsoft.com/office/officeart/2005/8/layout/hierarchy3"/>
    <dgm:cxn modelId="{2BCA58EE-CFF9-F24F-90FE-C31A43906127}" type="presOf" srcId="{11F51403-5AC5-7E4B-AE24-8C8F1E8A41BE}" destId="{68B2A2D8-4491-7F41-8850-DF337120BA5D}" srcOrd="0" destOrd="0" presId="urn:microsoft.com/office/officeart/2005/8/layout/hierarchy3"/>
    <dgm:cxn modelId="{D7F1E2BA-4B43-A144-B3B9-919E0FDFC491}" srcId="{5D5CCF2A-D094-E943-A043-7693F58D45ED}" destId="{A9EDF320-B826-9A41-B3B0-A12F911009D7}" srcOrd="1" destOrd="0" parTransId="{BB8617F9-03DD-6E44-96FC-9BB79C3CF0B4}" sibTransId="{ABEBE9AB-67B2-6E4E-9806-701AB6F3CE32}"/>
    <dgm:cxn modelId="{062FD6AA-68AC-744A-AE69-53F4510C19B1}" srcId="{A9EDF320-B826-9A41-B3B0-A12F911009D7}" destId="{C1F5A641-78D3-2844-94E9-050B076086B2}" srcOrd="1" destOrd="0" parTransId="{B70900D4-516D-B842-A65E-4DBBA732CEC6}" sibTransId="{59842C7A-1445-AA43-9178-6F5D2E6EAFE9}"/>
    <dgm:cxn modelId="{DC8BEB09-8D1A-4B4E-9357-B9540F6FB44F}" srcId="{9A7703D1-351E-9D49-8CBC-C89503D92F5F}" destId="{11F51403-5AC5-7E4B-AE24-8C8F1E8A41BE}" srcOrd="0" destOrd="0" parTransId="{97612798-41A3-9542-A1DA-B50D4091891A}" sibTransId="{3C015C40-17F8-404B-8882-8FC9E8DE777D}"/>
    <dgm:cxn modelId="{9DF84C58-682D-4444-87BA-84FC5B5CB36A}" srcId="{A9EDF320-B826-9A41-B3B0-A12F911009D7}" destId="{C35E83CD-ACF6-C440-B326-B06B263892DF}" srcOrd="0" destOrd="0" parTransId="{6979F1C8-7F04-9A46-A606-E2822736F945}" sibTransId="{EA746ECF-4D6F-934E-9CC3-FD169CFC462C}"/>
    <dgm:cxn modelId="{4B33CD33-0052-D54F-B2B2-9B7E17DD0978}" type="presOf" srcId="{5D5CCF2A-D094-E943-A043-7693F58D45ED}" destId="{641ED2F1-D854-2A49-A0DC-02B9EE54C3D8}" srcOrd="0" destOrd="0" presId="urn:microsoft.com/office/officeart/2005/8/layout/hierarchy3"/>
    <dgm:cxn modelId="{E27F6B1C-737A-6B4A-B1B6-E029627C3B1D}" type="presOf" srcId="{A9EDF320-B826-9A41-B3B0-A12F911009D7}" destId="{3C4FCAC6-E300-1344-8666-A4338C757850}" srcOrd="0" destOrd="0" presId="urn:microsoft.com/office/officeart/2005/8/layout/hierarchy3"/>
    <dgm:cxn modelId="{76B053AB-DC31-A24F-8BA0-EB497791F423}" type="presOf" srcId="{1F7918E7-374F-0D47-ABA8-1ECEBB70A477}" destId="{B9782174-E267-EB48-9122-3F4AAB9CA9CB}" srcOrd="0" destOrd="0" presId="urn:microsoft.com/office/officeart/2005/8/layout/hierarchy3"/>
    <dgm:cxn modelId="{F6CE7FDC-34C1-FA44-85D1-63A78B1E3F47}" type="presOf" srcId="{97612798-41A3-9542-A1DA-B50D4091891A}" destId="{31A899FE-02A5-6B41-B0E7-56298D07E8E8}" srcOrd="0" destOrd="0" presId="urn:microsoft.com/office/officeart/2005/8/layout/hierarchy3"/>
    <dgm:cxn modelId="{733C8C29-FDCE-E74E-9DED-E585D7CE19B7}" type="presOf" srcId="{6979F1C8-7F04-9A46-A606-E2822736F945}" destId="{5F434C80-2F81-9644-9B9F-B1F49B712471}" srcOrd="0" destOrd="0" presId="urn:microsoft.com/office/officeart/2005/8/layout/hierarchy3"/>
    <dgm:cxn modelId="{46093ECB-A7B4-D942-B941-DFBE0055E64A}" srcId="{9A7703D1-351E-9D49-8CBC-C89503D92F5F}" destId="{1F7918E7-374F-0D47-ABA8-1ECEBB70A477}" srcOrd="1" destOrd="0" parTransId="{806E5C4F-AC11-CC41-A78F-98DA282C08FD}" sibTransId="{48E22F61-BF85-6A4D-B909-203F05A33884}"/>
    <dgm:cxn modelId="{6A5FB3AA-CD9E-6243-9D5D-308C7438909A}" type="presOf" srcId="{9A7703D1-351E-9D49-8CBC-C89503D92F5F}" destId="{4A89D451-A789-D44C-B0FF-373B8FD52A41}" srcOrd="0" destOrd="0" presId="urn:microsoft.com/office/officeart/2005/8/layout/hierarchy3"/>
    <dgm:cxn modelId="{9D947DB1-4F5F-374C-A139-94EFAAFF2ED7}" srcId="{5D5CCF2A-D094-E943-A043-7693F58D45ED}" destId="{9A7703D1-351E-9D49-8CBC-C89503D92F5F}" srcOrd="0" destOrd="0" parTransId="{6A9ED361-E100-D548-8FA5-7FBE19B923D6}" sibTransId="{23864E49-9E87-EA4C-8BF9-570C378164C2}"/>
    <dgm:cxn modelId="{4C08B143-067F-A843-87C0-F1782311E7D6}" type="presOf" srcId="{9A7703D1-351E-9D49-8CBC-C89503D92F5F}" destId="{25C462EF-DDB5-444F-AA2A-77FBF969C215}" srcOrd="1" destOrd="0" presId="urn:microsoft.com/office/officeart/2005/8/layout/hierarchy3"/>
    <dgm:cxn modelId="{CDB0A134-5A16-8F47-914E-25D68F200E68}" type="presOf" srcId="{806E5C4F-AC11-CC41-A78F-98DA282C08FD}" destId="{BFF3D276-881F-9B47-99B0-587AEFBF7E77}" srcOrd="0" destOrd="0" presId="urn:microsoft.com/office/officeart/2005/8/layout/hierarchy3"/>
    <dgm:cxn modelId="{6EB57E3E-98B0-8A44-9399-B0E143677958}" type="presOf" srcId="{C35E83CD-ACF6-C440-B326-B06B263892DF}" destId="{D6935EA0-1C74-9240-9091-C22B93A10E59}" srcOrd="0" destOrd="0" presId="urn:microsoft.com/office/officeart/2005/8/layout/hierarchy3"/>
    <dgm:cxn modelId="{30B0A85C-CB69-CE49-9F19-636F91021C68}" type="presParOf" srcId="{641ED2F1-D854-2A49-A0DC-02B9EE54C3D8}" destId="{34FB3F52-F4E6-EB44-9D69-9CE04F88FC5F}" srcOrd="0" destOrd="0" presId="urn:microsoft.com/office/officeart/2005/8/layout/hierarchy3"/>
    <dgm:cxn modelId="{EEDE39B7-9F9E-574E-8156-DDD0590C3CD8}" type="presParOf" srcId="{34FB3F52-F4E6-EB44-9D69-9CE04F88FC5F}" destId="{EA0A18DE-4806-3A47-A21F-D98F58CF7089}" srcOrd="0" destOrd="0" presId="urn:microsoft.com/office/officeart/2005/8/layout/hierarchy3"/>
    <dgm:cxn modelId="{A69EDFF0-DFC8-9A48-B704-5AE616D802B4}" type="presParOf" srcId="{EA0A18DE-4806-3A47-A21F-D98F58CF7089}" destId="{4A89D451-A789-D44C-B0FF-373B8FD52A41}" srcOrd="0" destOrd="0" presId="urn:microsoft.com/office/officeart/2005/8/layout/hierarchy3"/>
    <dgm:cxn modelId="{A7FB03DA-455F-0F4C-AFA1-641AFB69F38E}" type="presParOf" srcId="{EA0A18DE-4806-3A47-A21F-D98F58CF7089}" destId="{25C462EF-DDB5-444F-AA2A-77FBF969C215}" srcOrd="1" destOrd="0" presId="urn:microsoft.com/office/officeart/2005/8/layout/hierarchy3"/>
    <dgm:cxn modelId="{E792AFA3-A50C-1F4B-8939-6263E572344C}" type="presParOf" srcId="{34FB3F52-F4E6-EB44-9D69-9CE04F88FC5F}" destId="{90CB3897-F981-AC47-A168-302D0EA2A5F8}" srcOrd="1" destOrd="0" presId="urn:microsoft.com/office/officeart/2005/8/layout/hierarchy3"/>
    <dgm:cxn modelId="{E02FE3CE-2738-874F-9D2F-7731E5F16602}" type="presParOf" srcId="{90CB3897-F981-AC47-A168-302D0EA2A5F8}" destId="{31A899FE-02A5-6B41-B0E7-56298D07E8E8}" srcOrd="0" destOrd="0" presId="urn:microsoft.com/office/officeart/2005/8/layout/hierarchy3"/>
    <dgm:cxn modelId="{FE230017-1C85-F24A-A07A-CE2F84764BE7}" type="presParOf" srcId="{90CB3897-F981-AC47-A168-302D0EA2A5F8}" destId="{68B2A2D8-4491-7F41-8850-DF337120BA5D}" srcOrd="1" destOrd="0" presId="urn:microsoft.com/office/officeart/2005/8/layout/hierarchy3"/>
    <dgm:cxn modelId="{F9C2EDD5-76FC-6442-8FD7-4283D65ACA0D}" type="presParOf" srcId="{90CB3897-F981-AC47-A168-302D0EA2A5F8}" destId="{BFF3D276-881F-9B47-99B0-587AEFBF7E77}" srcOrd="2" destOrd="0" presId="urn:microsoft.com/office/officeart/2005/8/layout/hierarchy3"/>
    <dgm:cxn modelId="{80E659F2-500C-7548-BE1D-ABB98C2D8A92}" type="presParOf" srcId="{90CB3897-F981-AC47-A168-302D0EA2A5F8}" destId="{B9782174-E267-EB48-9122-3F4AAB9CA9CB}" srcOrd="3" destOrd="0" presId="urn:microsoft.com/office/officeart/2005/8/layout/hierarchy3"/>
    <dgm:cxn modelId="{45DC1BA2-72B9-F541-8808-5EBD8D7027E2}" type="presParOf" srcId="{641ED2F1-D854-2A49-A0DC-02B9EE54C3D8}" destId="{DE08EF7C-B9C5-4545-AD70-0DEED1928166}" srcOrd="1" destOrd="0" presId="urn:microsoft.com/office/officeart/2005/8/layout/hierarchy3"/>
    <dgm:cxn modelId="{E3F03024-E1E1-594E-A04D-9B4C19358B88}" type="presParOf" srcId="{DE08EF7C-B9C5-4545-AD70-0DEED1928166}" destId="{39A7F7AC-D17A-5B4B-8765-CD37A2EF5D55}" srcOrd="0" destOrd="0" presId="urn:microsoft.com/office/officeart/2005/8/layout/hierarchy3"/>
    <dgm:cxn modelId="{2074375A-0676-A044-91DE-DC3F40F08E87}" type="presParOf" srcId="{39A7F7AC-D17A-5B4B-8765-CD37A2EF5D55}" destId="{3C4FCAC6-E300-1344-8666-A4338C757850}" srcOrd="0" destOrd="0" presId="urn:microsoft.com/office/officeart/2005/8/layout/hierarchy3"/>
    <dgm:cxn modelId="{AD416378-9A05-EC46-8015-E849079A3FD1}" type="presParOf" srcId="{39A7F7AC-D17A-5B4B-8765-CD37A2EF5D55}" destId="{8F2F4515-2B36-514F-A78D-7EB31E5917AD}" srcOrd="1" destOrd="0" presId="urn:microsoft.com/office/officeart/2005/8/layout/hierarchy3"/>
    <dgm:cxn modelId="{DAEC4A34-C1E8-E341-839C-434A90106D1E}" type="presParOf" srcId="{DE08EF7C-B9C5-4545-AD70-0DEED1928166}" destId="{B3D5483E-D7DF-6940-B74B-B09EE4B763A9}" srcOrd="1" destOrd="0" presId="urn:microsoft.com/office/officeart/2005/8/layout/hierarchy3"/>
    <dgm:cxn modelId="{248F9C6B-817F-0E46-8875-12CE2CE9166B}" type="presParOf" srcId="{B3D5483E-D7DF-6940-B74B-B09EE4B763A9}" destId="{5F434C80-2F81-9644-9B9F-B1F49B712471}" srcOrd="0" destOrd="0" presId="urn:microsoft.com/office/officeart/2005/8/layout/hierarchy3"/>
    <dgm:cxn modelId="{546D7C84-E1B8-DB40-B7B9-983579358940}" type="presParOf" srcId="{B3D5483E-D7DF-6940-B74B-B09EE4B763A9}" destId="{D6935EA0-1C74-9240-9091-C22B93A10E59}" srcOrd="1" destOrd="0" presId="urn:microsoft.com/office/officeart/2005/8/layout/hierarchy3"/>
    <dgm:cxn modelId="{BCC3FAA5-A1F3-2B4C-B70B-2736DF7697FC}" type="presParOf" srcId="{B3D5483E-D7DF-6940-B74B-B09EE4B763A9}" destId="{E334BCDF-4A27-7D4D-A0DA-3D4985397EB1}" srcOrd="2" destOrd="0" presId="urn:microsoft.com/office/officeart/2005/8/layout/hierarchy3"/>
    <dgm:cxn modelId="{19EAEF8C-B65E-454D-B3FA-50C0D2A4A12A}" type="presParOf" srcId="{B3D5483E-D7DF-6940-B74B-B09EE4B763A9}" destId="{6B8D44F9-B316-6E4E-BA0F-BCB31E0447B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9D451-A789-D44C-B0FF-373B8FD52A41}">
      <dsp:nvSpPr>
        <dsp:cNvPr id="0" name=""/>
        <dsp:cNvSpPr/>
      </dsp:nvSpPr>
      <dsp:spPr>
        <a:xfrm>
          <a:off x="929" y="127219"/>
          <a:ext cx="3381607" cy="1120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accent6">
                  <a:lumMod val="50000"/>
                </a:schemeClr>
              </a:solidFill>
            </a:rPr>
            <a:t>Passive</a:t>
          </a:r>
          <a:endParaRPr lang="en-US" sz="6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3748" y="160038"/>
        <a:ext cx="3315969" cy="1054891"/>
      </dsp:txXfrm>
    </dsp:sp>
    <dsp:sp modelId="{31A899FE-02A5-6B41-B0E7-56298D07E8E8}">
      <dsp:nvSpPr>
        <dsp:cNvPr id="0" name=""/>
        <dsp:cNvSpPr/>
      </dsp:nvSpPr>
      <dsp:spPr>
        <a:xfrm>
          <a:off x="339089" y="1247749"/>
          <a:ext cx="338160" cy="1268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102"/>
              </a:lnTo>
              <a:lnTo>
                <a:pt x="338160" y="1268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2A2D8-4491-7F41-8850-DF337120BA5D}">
      <dsp:nvSpPr>
        <dsp:cNvPr id="0" name=""/>
        <dsp:cNvSpPr/>
      </dsp:nvSpPr>
      <dsp:spPr>
        <a:xfrm>
          <a:off x="677250" y="1670450"/>
          <a:ext cx="2705286" cy="1690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6600"/>
              </a:solidFill>
            </a:rPr>
            <a:t>Genetic</a:t>
          </a:r>
          <a:r>
            <a:rPr lang="en-US" sz="3000" kern="1200" dirty="0" smtClean="0"/>
            <a:t>: immediate but short lived</a:t>
          </a:r>
          <a:endParaRPr lang="en-US" sz="3000" kern="1200" dirty="0"/>
        </a:p>
      </dsp:txBody>
      <dsp:txXfrm>
        <a:off x="726772" y="1719972"/>
        <a:ext cx="2606242" cy="1591759"/>
      </dsp:txXfrm>
    </dsp:sp>
    <dsp:sp modelId="{BFF3D276-881F-9B47-99B0-587AEFBF7E77}">
      <dsp:nvSpPr>
        <dsp:cNvPr id="0" name=""/>
        <dsp:cNvSpPr/>
      </dsp:nvSpPr>
      <dsp:spPr>
        <a:xfrm>
          <a:off x="339089" y="1247749"/>
          <a:ext cx="338160" cy="338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607"/>
              </a:lnTo>
              <a:lnTo>
                <a:pt x="338160" y="3381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82174-E267-EB48-9122-3F4AAB9CA9CB}">
      <dsp:nvSpPr>
        <dsp:cNvPr id="0" name=""/>
        <dsp:cNvSpPr/>
      </dsp:nvSpPr>
      <dsp:spPr>
        <a:xfrm>
          <a:off x="677250" y="3783955"/>
          <a:ext cx="2705286" cy="1690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6600"/>
              </a:solidFill>
            </a:rPr>
            <a:t>Mother to child</a:t>
          </a:r>
          <a:r>
            <a:rPr lang="en-US" sz="3000" kern="1200" dirty="0" smtClean="0"/>
            <a:t>: breast milk, umbilical cord</a:t>
          </a:r>
          <a:endParaRPr lang="en-US" sz="3000" kern="1200" dirty="0"/>
        </a:p>
      </dsp:txBody>
      <dsp:txXfrm>
        <a:off x="726772" y="3833477"/>
        <a:ext cx="2606242" cy="1591759"/>
      </dsp:txXfrm>
    </dsp:sp>
    <dsp:sp modelId="{3C4FCAC6-E300-1344-8666-A4338C757850}">
      <dsp:nvSpPr>
        <dsp:cNvPr id="0" name=""/>
        <dsp:cNvSpPr/>
      </dsp:nvSpPr>
      <dsp:spPr>
        <a:xfrm>
          <a:off x="4227938" y="127219"/>
          <a:ext cx="3381607" cy="1152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rgbClr val="990000"/>
              </a:solidFill>
            </a:rPr>
            <a:t>Active</a:t>
          </a:r>
          <a:endParaRPr lang="en-US" sz="6000" kern="1200" dirty="0">
            <a:solidFill>
              <a:srgbClr val="990000"/>
            </a:solidFill>
          </a:endParaRPr>
        </a:p>
      </dsp:txBody>
      <dsp:txXfrm>
        <a:off x="4261705" y="160986"/>
        <a:ext cx="3314073" cy="1085340"/>
      </dsp:txXfrm>
    </dsp:sp>
    <dsp:sp modelId="{5F434C80-2F81-9644-9B9F-B1F49B712471}">
      <dsp:nvSpPr>
        <dsp:cNvPr id="0" name=""/>
        <dsp:cNvSpPr/>
      </dsp:nvSpPr>
      <dsp:spPr>
        <a:xfrm>
          <a:off x="4566099" y="1280094"/>
          <a:ext cx="338160" cy="1268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102"/>
              </a:lnTo>
              <a:lnTo>
                <a:pt x="338160" y="1268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35EA0-1C74-9240-9091-C22B93A10E59}">
      <dsp:nvSpPr>
        <dsp:cNvPr id="0" name=""/>
        <dsp:cNvSpPr/>
      </dsp:nvSpPr>
      <dsp:spPr>
        <a:xfrm>
          <a:off x="4904260" y="1702795"/>
          <a:ext cx="2705286" cy="1690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90"/>
              </a:solidFill>
            </a:rPr>
            <a:t>Pathogen specific response</a:t>
          </a:r>
          <a:endParaRPr lang="en-US" sz="3000" kern="1200" dirty="0">
            <a:solidFill>
              <a:srgbClr val="000090"/>
            </a:solidFill>
          </a:endParaRPr>
        </a:p>
      </dsp:txBody>
      <dsp:txXfrm>
        <a:off x="4953782" y="1752317"/>
        <a:ext cx="2606242" cy="1591759"/>
      </dsp:txXfrm>
    </dsp:sp>
    <dsp:sp modelId="{E334BCDF-4A27-7D4D-A0DA-3D4985397EB1}">
      <dsp:nvSpPr>
        <dsp:cNvPr id="0" name=""/>
        <dsp:cNvSpPr/>
      </dsp:nvSpPr>
      <dsp:spPr>
        <a:xfrm>
          <a:off x="4566099" y="1280094"/>
          <a:ext cx="338160" cy="338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607"/>
              </a:lnTo>
              <a:lnTo>
                <a:pt x="338160" y="3381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D44F9-B316-6E4E-BA0F-BCB31E0447B3}">
      <dsp:nvSpPr>
        <dsp:cNvPr id="0" name=""/>
        <dsp:cNvSpPr/>
      </dsp:nvSpPr>
      <dsp:spPr>
        <a:xfrm>
          <a:off x="4904260" y="3816300"/>
          <a:ext cx="2705286" cy="1690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90"/>
              </a:solidFill>
            </a:rPr>
            <a:t>Acquired</a:t>
          </a:r>
          <a:r>
            <a:rPr lang="en-US" sz="3000" kern="1200" dirty="0" smtClean="0"/>
            <a:t> Immunity is an effect. Vaccines </a:t>
          </a:r>
          <a:endParaRPr lang="en-US" sz="3000" kern="1200" dirty="0"/>
        </a:p>
      </dsp:txBody>
      <dsp:txXfrm>
        <a:off x="4953782" y="3865822"/>
        <a:ext cx="2606242" cy="1591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708F-301A-B44C-984B-C14F11B5CD26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4362-DE30-B34E-B3A1-20700BF8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need a</a:t>
            </a:r>
            <a:r>
              <a:rPr lang="en-US" baseline="0" dirty="0" smtClean="0"/>
              <a:t> Vector?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4362-DE30-B34E-B3A1-20700BF86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t.tv/ID72A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part?</a:t>
            </a:r>
            <a:endParaRPr lang="en-US" dirty="0"/>
          </a:p>
        </p:txBody>
      </p:sp>
      <p:pic>
        <p:nvPicPr>
          <p:cNvPr id="4" name="Picture 3" descr="I0000ZfrtGVV76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8" y="2184235"/>
            <a:ext cx="4108307" cy="427948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951562" y="2924355"/>
            <a:ext cx="2165230" cy="5175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organism that causes disease called?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882" y="2307944"/>
            <a:ext cx="138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28" y="3113400"/>
            <a:ext cx="126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Viruses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614" y="3965326"/>
            <a:ext cx="10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Fungi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14" y="4941167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Protozoa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614" y="5762113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Parasites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3838" y="3299275"/>
            <a:ext cx="3040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 Pathogen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8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085"/>
            <a:ext cx="8913813" cy="914400"/>
          </a:xfrm>
        </p:spPr>
        <p:txBody>
          <a:bodyPr/>
          <a:lstStyle/>
          <a:p>
            <a:r>
              <a:rPr lang="en-US" dirty="0" smtClean="0"/>
              <a:t>Examples of Pathogens</a:t>
            </a:r>
            <a:endParaRPr lang="en-US" dirty="0"/>
          </a:p>
        </p:txBody>
      </p:sp>
      <p:pic>
        <p:nvPicPr>
          <p:cNvPr id="4" name="Picture 7" descr="C:\Documents and Settings\Administrator\Desktop\crops\img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r="-872"/>
          <a:stretch>
            <a:fillRect/>
          </a:stretch>
        </p:blipFill>
        <p:spPr bwMode="auto">
          <a:xfrm>
            <a:off x="557585" y="1285633"/>
            <a:ext cx="8167315" cy="49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scientist confirm that an organism actually caused a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31" y="2486963"/>
            <a:ext cx="7610476" cy="417604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Koch’s Postulates</a:t>
            </a:r>
          </a:p>
          <a:p>
            <a:pPr lvl="1"/>
            <a:r>
              <a:rPr lang="en-US" sz="2800" dirty="0" smtClean="0"/>
              <a:t>Pathogen must be isolated in every case</a:t>
            </a:r>
          </a:p>
          <a:p>
            <a:pPr lvl="1"/>
            <a:r>
              <a:rPr lang="en-US" sz="2800" dirty="0" smtClean="0"/>
              <a:t>Then the isolated organisms must be grown in pure culture.</a:t>
            </a:r>
          </a:p>
          <a:p>
            <a:pPr lvl="1"/>
            <a:r>
              <a:rPr lang="en-US" sz="2800" dirty="0" smtClean="0"/>
              <a:t>Healthy animals infected with organism contract same disease.</a:t>
            </a:r>
          </a:p>
          <a:p>
            <a:pPr lvl="1"/>
            <a:r>
              <a:rPr lang="en-US" sz="2800" dirty="0" smtClean="0"/>
              <a:t>The pathogen is then re-isolated in culture and is identical to the initial organism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4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575"/>
            <a:ext cx="8913813" cy="914400"/>
          </a:xfrm>
        </p:spPr>
        <p:txBody>
          <a:bodyPr/>
          <a:lstStyle/>
          <a:p>
            <a:r>
              <a:rPr lang="en-US" dirty="0" smtClean="0"/>
              <a:t>Pure </a:t>
            </a:r>
            <a:r>
              <a:rPr lang="en-US" dirty="0" err="1" smtClean="0"/>
              <a:t>vs</a:t>
            </a:r>
            <a:r>
              <a:rPr lang="en-US" dirty="0" smtClean="0"/>
              <a:t> non-pure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11" y="1672871"/>
            <a:ext cx="4155614" cy="3109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22" y="1672872"/>
            <a:ext cx="3497327" cy="29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Immunity: The Cells</a:t>
            </a:r>
            <a:endParaRPr lang="en-US" dirty="0"/>
          </a:p>
        </p:txBody>
      </p:sp>
      <p:pic>
        <p:nvPicPr>
          <p:cNvPr id="4" name="Picture 13" descr="0946_bhspe-093102.p1A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347913"/>
            <a:ext cx="8597900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0946_bhspe-093102.p1B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346451"/>
            <a:ext cx="8610600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0946_bhspe-093102.p1C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76663"/>
            <a:ext cx="862965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0946_bhspe-093102.p1D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229684"/>
            <a:ext cx="86741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0946_bhspe-093102.p1E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2596"/>
            <a:ext cx="86741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0946_bhspe-093102.p1F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115509"/>
            <a:ext cx="86741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826"/>
            <a:ext cx="8913813" cy="914400"/>
          </a:xfrm>
        </p:spPr>
        <p:txBody>
          <a:bodyPr/>
          <a:lstStyle/>
          <a:p>
            <a:r>
              <a:rPr lang="en-US" dirty="0" smtClean="0"/>
              <a:t>The Proteins: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9593" y="1905215"/>
            <a:ext cx="69429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dirty="0">
                <a:solidFill>
                  <a:srgbClr val="008000"/>
                </a:solidFill>
                <a:cs typeface="Times" charset="0"/>
              </a:rPr>
              <a:t>Antibodies</a:t>
            </a:r>
            <a:r>
              <a:rPr lang="en-US" sz="3200" dirty="0">
                <a:cs typeface="Times" charset="0"/>
              </a:rPr>
              <a:t> make pathogens ineffective.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335" y="5277800"/>
            <a:ext cx="756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" charset="0"/>
              </a:rPr>
              <a:t>Interferon</a:t>
            </a:r>
            <a:r>
              <a:rPr lang="en-US" sz="3200" dirty="0" smtClean="0">
                <a:cs typeface="Times" charset="0"/>
              </a:rPr>
              <a:t> prevents </a:t>
            </a:r>
            <a:r>
              <a:rPr lang="en-US" sz="3200" dirty="0">
                <a:cs typeface="Times" charset="0"/>
              </a:rPr>
              <a:t>viruses from infecting healthy cells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07853" y="1905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224878" y="2872493"/>
            <a:ext cx="2840037" cy="2159000"/>
            <a:chOff x="1611" y="1584"/>
            <a:chExt cx="2517" cy="2160"/>
          </a:xfrm>
        </p:grpSpPr>
        <p:pic>
          <p:nvPicPr>
            <p:cNvPr id="12" name="Picture 5" descr="D:\AmitM_HMCO\WIP\Modified SB\Chapter 31\Images\bhspe-093102-00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84"/>
              <a:ext cx="1433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576" y="1872"/>
              <a:ext cx="55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/>
                <a:t>antibody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611" y="2496"/>
              <a:ext cx="64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/>
                <a:t>pathogens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2208" y="2064"/>
              <a:ext cx="336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208" y="2544"/>
              <a:ext cx="76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3072" y="1968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7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085"/>
            <a:ext cx="8913813" cy="914400"/>
          </a:xfrm>
        </p:spPr>
        <p:txBody>
          <a:bodyPr/>
          <a:lstStyle/>
          <a:p>
            <a:r>
              <a:rPr lang="en-US" dirty="0" smtClean="0"/>
              <a:t>Types  of Immunity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36322"/>
              </p:ext>
            </p:extLst>
          </p:nvPr>
        </p:nvGraphicFramePr>
        <p:xfrm>
          <a:off x="1114424" y="1223676"/>
          <a:ext cx="7610476" cy="563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3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vs.  Vaccines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7831" y="358949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6753" y="2515326"/>
            <a:ext cx="663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Antibiotics and Antiseptic: Cause bacteria to burst.  </a:t>
            </a:r>
            <a:endParaRPr lang="en-US" dirty="0"/>
          </a:p>
        </p:txBody>
      </p:sp>
      <p:pic>
        <p:nvPicPr>
          <p:cNvPr id="8" name="Picture 7" descr="1whatIsDrugResista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2" y="3130893"/>
            <a:ext cx="5400486" cy="3336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71320" y="4943924"/>
            <a:ext cx="5597675" cy="16397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37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vs.  Vaccines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7831" y="358949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4358" y="2170115"/>
            <a:ext cx="8005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8374A"/>
                </a:solidFill>
              </a:rPr>
              <a:t>Vaccines</a:t>
            </a:r>
            <a:r>
              <a:rPr lang="en-US" sz="3200" dirty="0"/>
              <a:t>: Acquired immunity against viruses</a:t>
            </a:r>
            <a:r>
              <a:rPr lang="en-US" dirty="0"/>
              <a:t>.</a:t>
            </a:r>
          </a:p>
          <a:p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263193">
            <a:off x="912395" y="3674039"/>
            <a:ext cx="57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 descr="941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82" y="3031888"/>
            <a:ext cx="4825231" cy="31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253" y="3564834"/>
            <a:ext cx="369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Given to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prevent </a:t>
            </a:r>
            <a:r>
              <a:rPr lang="en-US" sz="2800" dirty="0" smtClean="0"/>
              <a:t>illness.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9890" y="4426107"/>
            <a:ext cx="3378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cs typeface="Times" charset="0"/>
              </a:rPr>
              <a:t>Contain </a:t>
            </a:r>
            <a:r>
              <a:rPr lang="en-US" sz="2400" dirty="0">
                <a:cs typeface="Times" charset="0"/>
              </a:rPr>
              <a:t>the antigen of a weakened </a:t>
            </a:r>
            <a:r>
              <a:rPr lang="en-US" sz="2400" dirty="0" smtClean="0">
                <a:cs typeface="Times" charset="0"/>
              </a:rPr>
              <a:t>pathogen. </a:t>
            </a:r>
            <a:endParaRPr lang="en-US" sz="2400" dirty="0">
              <a:cs typeface="Times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625" y="6026575"/>
            <a:ext cx="21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http://mit.tv/ID72AB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nopoi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303933" y="961661"/>
            <a:ext cx="8420967" cy="5304669"/>
          </a:xfrm>
        </p:spPr>
      </p:pic>
    </p:spTree>
    <p:extLst>
      <p:ext uri="{BB962C8B-B14F-4D97-AF65-F5344CB8AC3E}">
        <p14:creationId xmlns:p14="http://schemas.microsoft.com/office/powerpoint/2010/main" val="42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Which part?</a:t>
            </a:r>
            <a:endParaRPr lang="en-US" dirty="0"/>
          </a:p>
        </p:txBody>
      </p:sp>
      <p:pic>
        <p:nvPicPr>
          <p:cNvPr id="3" name="Picture 2" descr="cranial_ner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3" y="1123856"/>
            <a:ext cx="4394823" cy="520734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311879" y="3545456"/>
            <a:ext cx="1897812" cy="5434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Non-Specific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Specific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Non-Specific </a:t>
            </a:r>
            <a:r>
              <a:rPr lang="en-US" dirty="0" smtClean="0"/>
              <a:t>Immune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13" y="1163641"/>
            <a:ext cx="7610476" cy="719203"/>
          </a:xfrm>
        </p:spPr>
        <p:txBody>
          <a:bodyPr>
            <a:noAutofit/>
          </a:bodyPr>
          <a:lstStyle/>
          <a:p>
            <a:r>
              <a:rPr lang="en-US" sz="3200" dirty="0" smtClean="0"/>
              <a:t>Happen the same way no matter which pathogen you have.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7556" r="-7556"/>
          <a:stretch>
            <a:fillRect/>
          </a:stretch>
        </p:blipFill>
        <p:spPr>
          <a:xfrm>
            <a:off x="966158" y="2534285"/>
            <a:ext cx="6622636" cy="4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554"/>
            <a:ext cx="8913813" cy="914400"/>
          </a:xfrm>
        </p:spPr>
        <p:txBody>
          <a:bodyPr/>
          <a:lstStyle/>
          <a:p>
            <a:r>
              <a:rPr lang="en-US" dirty="0" smtClean="0"/>
              <a:t>Inflammation and Fever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15" y="1512770"/>
            <a:ext cx="33401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419" y="1750320"/>
            <a:ext cx="5359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Mast cells, </a:t>
            </a:r>
            <a:r>
              <a:rPr lang="en-US" sz="3600" dirty="0" smtClean="0"/>
              <a:t>found in the tissues,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release chemicals, which cause the</a:t>
            </a:r>
          </a:p>
          <a:p>
            <a:r>
              <a:rPr lang="en-US" sz="3600" dirty="0" smtClean="0">
                <a:solidFill>
                  <a:srgbClr val="000090"/>
                </a:solidFill>
              </a:rPr>
              <a:t>Hypothalamus</a:t>
            </a:r>
            <a:r>
              <a:rPr lang="en-US" sz="3600" dirty="0" smtClean="0"/>
              <a:t>, in the brain to increase the body’s </a:t>
            </a:r>
            <a:r>
              <a:rPr lang="en-US" sz="3600" dirty="0" smtClean="0">
                <a:solidFill>
                  <a:srgbClr val="000090"/>
                </a:solidFill>
              </a:rPr>
              <a:t>temperature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6839" y="5650262"/>
            <a:ext cx="83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Low fevers </a:t>
            </a:r>
            <a:r>
              <a:rPr lang="en-US" sz="2800" dirty="0" smtClean="0"/>
              <a:t>increase the production of mature of WBCs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Immune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047" y="1433845"/>
            <a:ext cx="7610476" cy="31665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Lead to </a:t>
            </a:r>
            <a:r>
              <a:rPr lang="en-US" sz="3600" dirty="0" smtClean="0">
                <a:solidFill>
                  <a:srgbClr val="0000FF"/>
                </a:solidFill>
              </a:rPr>
              <a:t>immunity</a:t>
            </a:r>
          </a:p>
          <a:p>
            <a:r>
              <a:rPr lang="en-US" sz="3600" dirty="0" smtClean="0"/>
              <a:t>Occur on </a:t>
            </a:r>
            <a:r>
              <a:rPr lang="en-US" sz="3600" dirty="0" smtClean="0">
                <a:solidFill>
                  <a:srgbClr val="0000FF"/>
                </a:solidFill>
              </a:rPr>
              <a:t>cellular level</a:t>
            </a:r>
          </a:p>
          <a:p>
            <a:r>
              <a:rPr lang="en-US" sz="3600" dirty="0" smtClean="0"/>
              <a:t>Pathogens are identified by their </a:t>
            </a:r>
            <a:r>
              <a:rPr lang="en-US" sz="3600" dirty="0" smtClean="0">
                <a:solidFill>
                  <a:srgbClr val="0000FF"/>
                </a:solidFill>
              </a:rPr>
              <a:t>Antigens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8047" y="4584909"/>
            <a:ext cx="746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Types of Specific Immune Responses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81" y="5231240"/>
            <a:ext cx="521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Cellular Immune Response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453" y="5893061"/>
            <a:ext cx="536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</a:rPr>
              <a:t>Humoral</a:t>
            </a:r>
            <a:r>
              <a:rPr lang="en-US" sz="3600" dirty="0" smtClean="0">
                <a:solidFill>
                  <a:srgbClr val="008000"/>
                </a:solidFill>
              </a:rPr>
              <a:t> Immune Response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Specific Immune Responses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035" y="1277160"/>
            <a:ext cx="5210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Cellular Immune Response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491137" y="1869059"/>
            <a:ext cx="8255350" cy="4694798"/>
            <a:chOff x="912" y="1248"/>
            <a:chExt cx="3888" cy="3098"/>
          </a:xfrm>
        </p:grpSpPr>
        <p:pic>
          <p:nvPicPr>
            <p:cNvPr id="11" name="Picture 6" descr="D:\AmitM_HMCO\WIP\Modified SB\Chapter 31\Images\bhspe-093103-00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48"/>
              <a:ext cx="3744" cy="3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2736" y="1344"/>
              <a:ext cx="528" cy="144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712" y="1318"/>
              <a:ext cx="58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pathogen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880" y="1584"/>
              <a:ext cx="54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/>
                <a:t>antigens</a:t>
              </a: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2736" y="2592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736" y="2592"/>
              <a:ext cx="38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T cell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968" y="3120"/>
              <a:ext cx="59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/>
                <a:t>receptors</a:t>
              </a:r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>
              <a:off x="3877" y="3168"/>
              <a:ext cx="912" cy="144"/>
            </a:xfrm>
            <a:prstGeom prst="roundRect">
              <a:avLst>
                <a:gd name="adj" fmla="val 16667"/>
              </a:avLst>
            </a:prstGeom>
            <a:solidFill>
              <a:srgbClr val="CC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877" y="3156"/>
              <a:ext cx="92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activated T cells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2832" y="172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2832" y="17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2736" y="148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950" y="2313"/>
              <a:ext cx="54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/>
                <a:t>antigens</a:t>
              </a: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064" y="21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064" y="22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2544" y="268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2160" y="32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2304" y="292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33"/>
            <p:cNvSpPr>
              <a:spLocks noChangeArrowheads="1"/>
            </p:cNvSpPr>
            <p:nvPr/>
          </p:nvSpPr>
          <p:spPr bwMode="auto">
            <a:xfrm>
              <a:off x="1632" y="3600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1864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622" y="3581"/>
              <a:ext cx="8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rgbClr val="FFFFFF"/>
                  </a:solidFill>
                </a:rPr>
                <a:t>memory T cells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3059" y="2193577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Phagocyte engulfs pathogen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4050" y="4114490"/>
            <a:ext cx="154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T-Cell binds to receptors and is activated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69771" y="5978968"/>
            <a:ext cx="149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T-Cell divides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41799" y="1585138"/>
            <a:ext cx="17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Binds  and bursts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Specific Immune Responses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047" y="458490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8047" y="1261685"/>
            <a:ext cx="536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</a:rPr>
              <a:t>Humoral</a:t>
            </a:r>
            <a:r>
              <a:rPr lang="en-US" sz="3600" dirty="0" smtClean="0">
                <a:solidFill>
                  <a:srgbClr val="008000"/>
                </a:solidFill>
              </a:rPr>
              <a:t> Immune Response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41" name="Picture 41" descr="C:\Documents and Settings\amit.gaur\Desktop\8nov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984500"/>
            <a:ext cx="1525588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78"/>
          <p:cNvGrpSpPr>
            <a:grpSpLocks/>
          </p:cNvGrpSpPr>
          <p:nvPr/>
        </p:nvGrpSpPr>
        <p:grpSpPr bwMode="auto">
          <a:xfrm>
            <a:off x="1727200" y="4013200"/>
            <a:ext cx="6426200" cy="2667000"/>
            <a:chOff x="1088" y="2528"/>
            <a:chExt cx="4048" cy="1680"/>
          </a:xfrm>
        </p:grpSpPr>
        <p:pic>
          <p:nvPicPr>
            <p:cNvPr id="43" name="Picture 38" descr="C:\Documents and Settings\amit.gaur\Desktop\8nov\3_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" y="2528"/>
              <a:ext cx="3472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AutoShape 48"/>
            <p:cNvSpPr>
              <a:spLocks noChangeArrowheads="1"/>
            </p:cNvSpPr>
            <p:nvPr/>
          </p:nvSpPr>
          <p:spPr bwMode="auto">
            <a:xfrm>
              <a:off x="3425" y="3813"/>
              <a:ext cx="912" cy="144"/>
            </a:xfrm>
            <a:prstGeom prst="roundRect">
              <a:avLst>
                <a:gd name="adj" fmla="val 16667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53"/>
            <p:cNvSpPr>
              <a:spLocks noChangeArrowheads="1"/>
            </p:cNvSpPr>
            <p:nvPr/>
          </p:nvSpPr>
          <p:spPr bwMode="auto">
            <a:xfrm>
              <a:off x="1339" y="3615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1328" y="3592"/>
              <a:ext cx="885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 dirty="0">
                  <a:solidFill>
                    <a:srgbClr val="FFFFFF"/>
                  </a:solidFill>
                </a:rPr>
                <a:t>memory B cells</a:t>
              </a:r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3408" y="3800"/>
              <a:ext cx="93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activated B cells</a:t>
              </a:r>
            </a:p>
          </p:txBody>
        </p:sp>
        <p:sp>
          <p:nvSpPr>
            <p:cNvPr id="48" name="AutoShape 59"/>
            <p:cNvSpPr>
              <a:spLocks noChangeArrowheads="1"/>
            </p:cNvSpPr>
            <p:nvPr/>
          </p:nvSpPr>
          <p:spPr bwMode="auto">
            <a:xfrm>
              <a:off x="4483" y="2579"/>
              <a:ext cx="638" cy="16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4497" y="2562"/>
              <a:ext cx="639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antibodies</a:t>
              </a:r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3969" y="2697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V="1">
              <a:off x="4161" y="2697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66"/>
          <p:cNvGrpSpPr>
            <a:grpSpLocks/>
          </p:cNvGrpSpPr>
          <p:nvPr/>
        </p:nvGrpSpPr>
        <p:grpSpPr bwMode="auto">
          <a:xfrm>
            <a:off x="2309813" y="3021013"/>
            <a:ext cx="2619375" cy="1843087"/>
            <a:chOff x="1455" y="1903"/>
            <a:chExt cx="1650" cy="1161"/>
          </a:xfrm>
        </p:grpSpPr>
        <p:pic>
          <p:nvPicPr>
            <p:cNvPr id="53" name="Picture 67" descr="C:\Documents and Settings\amit.gaur\Desktop\8nov\1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2122"/>
              <a:ext cx="1085" cy="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AutoShape 68"/>
            <p:cNvSpPr>
              <a:spLocks noChangeArrowheads="1"/>
            </p:cNvSpPr>
            <p:nvPr/>
          </p:nvSpPr>
          <p:spPr bwMode="auto">
            <a:xfrm>
              <a:off x="2121" y="1929"/>
              <a:ext cx="408" cy="144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2135" y="1903"/>
              <a:ext cx="39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B cell</a:t>
              </a:r>
            </a:p>
          </p:txBody>
        </p:sp>
        <p:sp>
          <p:nvSpPr>
            <p:cNvPr id="56" name="AutoShape 70"/>
            <p:cNvSpPr>
              <a:spLocks noChangeArrowheads="1"/>
            </p:cNvSpPr>
            <p:nvPr/>
          </p:nvSpPr>
          <p:spPr bwMode="auto">
            <a:xfrm>
              <a:off x="2577" y="2671"/>
              <a:ext cx="384" cy="192"/>
            </a:xfrm>
            <a:prstGeom prst="roundRect">
              <a:avLst>
                <a:gd name="adj" fmla="val 16667"/>
              </a:avLst>
            </a:prstGeom>
            <a:solidFill>
              <a:srgbClr val="1864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2577" y="2671"/>
              <a:ext cx="38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T cell</a:t>
              </a:r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 flipV="1">
              <a:off x="2145" y="2073"/>
              <a:ext cx="1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 flipV="1">
              <a:off x="2241" y="2767"/>
              <a:ext cx="336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74"/>
            <p:cNvSpPr>
              <a:spLocks noChangeArrowheads="1"/>
            </p:cNvSpPr>
            <p:nvPr/>
          </p:nvSpPr>
          <p:spPr bwMode="auto">
            <a:xfrm>
              <a:off x="2467" y="2147"/>
              <a:ext cx="638" cy="16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2481" y="2121"/>
              <a:ext cx="58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pathogen</a:t>
              </a:r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 flipV="1">
              <a:off x="2337" y="2313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46146" y="2369902"/>
            <a:ext cx="297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Pathogen binds to antibody</a:t>
            </a:r>
          </a:p>
          <a:p>
            <a:r>
              <a:rPr lang="en-US" dirty="0" smtClean="0"/>
              <a:t>Located on surface of a B-cell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88562" y="4368054"/>
            <a:ext cx="2021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T-cell then attaches</a:t>
            </a:r>
          </a:p>
          <a:p>
            <a:r>
              <a:rPr lang="en-US" dirty="0" smtClean="0"/>
              <a:t>To the antibody and </a:t>
            </a:r>
          </a:p>
          <a:p>
            <a:r>
              <a:rPr lang="en-US" dirty="0" smtClean="0"/>
              <a:t>B-cell is stimulated.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557588" y="6323013"/>
            <a:ext cx="15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B-Cell divides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989832" y="4937542"/>
            <a:ext cx="194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 antibodies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98084" y="2741651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Phagocytes EAT Yum</a:t>
            </a:r>
          </a:p>
          <a:p>
            <a:r>
              <a:rPr lang="en-US" dirty="0" smtClean="0"/>
              <a:t>Yum!!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Which part?</a:t>
            </a:r>
            <a:endParaRPr lang="en-US" dirty="0"/>
          </a:p>
        </p:txBody>
      </p:sp>
      <p:pic>
        <p:nvPicPr>
          <p:cNvPr id="4" name="Picture 3" descr="Regions of the Brain Unlabe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" y="1462527"/>
            <a:ext cx="7653370" cy="473738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6543119">
            <a:off x="2941608" y="5650302"/>
            <a:ext cx="1190445" cy="48307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part?</a:t>
            </a:r>
            <a:endParaRPr lang="en-US" dirty="0"/>
          </a:p>
        </p:txBody>
      </p:sp>
      <p:pic>
        <p:nvPicPr>
          <p:cNvPr id="4" name="Picture 3" descr="I0000ZfrtGVV76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8" y="2184235"/>
            <a:ext cx="4108307" cy="427948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167223" y="4097547"/>
            <a:ext cx="1785668" cy="4485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Which part?</a:t>
            </a:r>
            <a:endParaRPr lang="en-US" dirty="0"/>
          </a:p>
        </p:txBody>
      </p:sp>
      <p:pic>
        <p:nvPicPr>
          <p:cNvPr id="3" name="Picture 2" descr="cranial_ner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15" y="1123856"/>
            <a:ext cx="4394823" cy="520734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691940" y="3209945"/>
            <a:ext cx="1889185" cy="5003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There are many more?</a:t>
            </a:r>
            <a:endParaRPr lang="en-US" dirty="0"/>
          </a:p>
        </p:txBody>
      </p:sp>
      <p:pic>
        <p:nvPicPr>
          <p:cNvPr id="3" name="Picture 2" descr="labeled-diagram-of-human-bra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8" y="1123856"/>
            <a:ext cx="7759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 and Immunity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I Honors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categories of organisms that cause disease?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882" y="2307944"/>
            <a:ext cx="138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28" y="3113400"/>
            <a:ext cx="126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Viruses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614" y="3965326"/>
            <a:ext cx="10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Fungi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14" y="4941167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Protozoa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614" y="5762113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Parasites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each cause disease??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882" y="2307944"/>
            <a:ext cx="138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28" y="3113400"/>
            <a:ext cx="126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Viruses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614" y="3965326"/>
            <a:ext cx="10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Fungi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614" y="4941167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Protozoa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614" y="5762113"/>
            <a:ext cx="146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Parasites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593" y="2307944"/>
            <a:ext cx="270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release chemicals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68593" y="3113400"/>
            <a:ext cx="679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Take over a cell and use it to make more virus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61959" y="3965326"/>
            <a:ext cx="634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Take the cells’ nutrition and occur in warm </a:t>
            </a:r>
          </a:p>
          <a:p>
            <a:r>
              <a:rPr lang="en-US" sz="2800" dirty="0" smtClean="0"/>
              <a:t>moist places.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3245" y="4941167"/>
            <a:ext cx="666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healthy cells to complete their life cycle.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4671" y="5762113"/>
            <a:ext cx="371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Grow and feed in a host.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8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Perceptio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446</TotalTime>
  <Words>435</Words>
  <Application>Microsoft Office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Perception</vt:lpstr>
      <vt:lpstr>Which part?</vt:lpstr>
      <vt:lpstr>Which part?</vt:lpstr>
      <vt:lpstr>Which part?</vt:lpstr>
      <vt:lpstr>Which part?</vt:lpstr>
      <vt:lpstr>Which part?</vt:lpstr>
      <vt:lpstr>There are many more?</vt:lpstr>
      <vt:lpstr>Disease and Immunity</vt:lpstr>
      <vt:lpstr>What are the categories of organisms that cause disease?</vt:lpstr>
      <vt:lpstr>How do each cause disease??</vt:lpstr>
      <vt:lpstr>What is an organism that causes disease called?</vt:lpstr>
      <vt:lpstr>Examples of Pathogens</vt:lpstr>
      <vt:lpstr>How do scientist confirm that an organism actually caused a disease?</vt:lpstr>
      <vt:lpstr>Pure vs non-pure culture</vt:lpstr>
      <vt:lpstr>Immunity: The Cells</vt:lpstr>
      <vt:lpstr>The Proteins:</vt:lpstr>
      <vt:lpstr>Types  of Immunity</vt:lpstr>
      <vt:lpstr>Antibiotics vs.  Vaccines</vt:lpstr>
      <vt:lpstr>Antibiotics vs.  Vaccines</vt:lpstr>
      <vt:lpstr>PowerPoint Presentation</vt:lpstr>
      <vt:lpstr>Immune Responses</vt:lpstr>
      <vt:lpstr>Non-Specific Immune responses</vt:lpstr>
      <vt:lpstr>Inflammation and Fever</vt:lpstr>
      <vt:lpstr>Specific Immune Responses</vt:lpstr>
      <vt:lpstr>Specific Immune Responses</vt:lpstr>
      <vt:lpstr>Specific Immune Responses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and Immunity</dc:title>
  <dc:creator>SBBC Teacher</dc:creator>
  <cp:lastModifiedBy>Renee C. Barnett</cp:lastModifiedBy>
  <cp:revision>31</cp:revision>
  <dcterms:created xsi:type="dcterms:W3CDTF">2013-04-15T14:56:35Z</dcterms:created>
  <dcterms:modified xsi:type="dcterms:W3CDTF">2017-03-31T15:39:23Z</dcterms:modified>
</cp:coreProperties>
</file>