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56" r:id="rId5"/>
    <p:sldId id="266" r:id="rId6"/>
    <p:sldId id="271" r:id="rId7"/>
    <p:sldId id="269" r:id="rId8"/>
    <p:sldId id="270" r:id="rId9"/>
    <p:sldId id="267" r:id="rId10"/>
    <p:sldId id="258" r:id="rId11"/>
    <p:sldId id="259" r:id="rId12"/>
    <p:sldId id="260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8464" autoAdjust="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909DA-C2DF-4AC1-9153-97992BF453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82C76-8F8E-49E5-9612-18E9478F5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6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7BB5418-365C-43F6-B099-6C8413196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AC8164D-FAA9-4CF4-8095-38A46F53F060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1D90172-D572-4087-A760-13E31F49C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F51AD5-E387-45B0-A00F-B16F64C6B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If you unravel all the DNA in the chromosomes of one of your cells, it would stretch out 2 meters.  If you did this to the DNA in all your cells, it would stretch from here to sun more than 400 hundred times!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94CFAB1-27B0-4240-A446-76F5FE531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7900B-7D3E-4C36-B9BA-92FEABF881F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4384524-68A7-4FAD-9DD3-5A01F7711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E25188B-B34A-4207-88BE-1B71F5CD9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We will take apart the DNA molecule to see how it is put together.</a:t>
            </a:r>
          </a:p>
          <a:p>
            <a:r>
              <a:rPr lang="en-US" altLang="en-US"/>
              <a:t>First, we will look at one strand.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0D3390E-F3F9-40E0-865A-8FB6D2D4A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616EB2-C529-4FF5-8DDD-D593FA41C6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9CABC36-7E12-452E-87D0-513B76621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CA5FF12-3505-4880-97DA-58D807498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/>
              <a:t>{Point to the 3-D mode, if you have one, to show the parts as you discuss them.}</a:t>
            </a: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</a:t>
            </a:r>
            <a:r>
              <a:rPr lang="en-US" baseline="0" dirty="0"/>
              <a:t> replicate the strand of DNA on their paper.  </a:t>
            </a:r>
          </a:p>
          <a:p>
            <a:r>
              <a:rPr lang="en-US" baseline="0" dirty="0"/>
              <a:t>When displaying the DNA replication Process diagram, indicate how the initial strand unwinds and separated to create 2 strands identical to the initial strand.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82C76-8F8E-49E5-9612-18E9478F59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</a:t>
            </a:r>
            <a:r>
              <a:rPr lang="en-US" baseline="0" dirty="0"/>
              <a:t> students use transcription to create a single stranded RNA. Indicate where a Uracil is now paired with an adenine instead of a thymine.</a:t>
            </a:r>
          </a:p>
          <a:p>
            <a:r>
              <a:rPr lang="en-US" baseline="0" dirty="0"/>
              <a:t>Display the question and have students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82C76-8F8E-49E5-9612-18E9478F59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</a:t>
            </a:r>
            <a:r>
              <a:rPr lang="en-US" baseline="0" dirty="0"/>
              <a:t> the first textbox, have students complete.</a:t>
            </a:r>
          </a:p>
          <a:p>
            <a:r>
              <a:rPr lang="en-US" baseline="0" dirty="0"/>
              <a:t>Next display the second textbox.</a:t>
            </a:r>
          </a:p>
          <a:p>
            <a:r>
              <a:rPr lang="en-US" baseline="0" dirty="0"/>
              <a:t>When displaying the codon lines, ask students WHY did I start at AUG and not UGA?  AUG is the START CODON.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82C76-8F8E-49E5-9612-18E9478F59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9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en-US" baseline="0" dirty="0"/>
              <a:t> students why the protein strand did change even though there was a mutation?  (The mutation occurred in a non-coding area)   Ask students, “What would happen if there is a mutation in the STOP codon?  (The amino acids will continue to add to the chain until another STOP codon occurred.)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82C76-8F8E-49E5-9612-18E9478F59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8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95766-BEC1-4575-9DCA-4E7109B12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7961C4-2A80-4816-BCB5-AA46B210F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37BD9-37AF-461A-B7E1-111EE14BE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FFCCD-7F5E-43A5-9953-29116870D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7008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DNA to Proteins</a:t>
            </a:r>
            <a:br>
              <a:rPr lang="en-US" dirty="0"/>
            </a:br>
            <a:r>
              <a:rPr lang="en-US" dirty="0"/>
              <a:t>Genetics at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Biology CARE 7</a:t>
            </a:r>
          </a:p>
          <a:p>
            <a:r>
              <a:rPr lang="en-US" dirty="0"/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29352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455" y="0"/>
            <a:ext cx="10018713" cy="1752599"/>
          </a:xfrm>
        </p:spPr>
        <p:txBody>
          <a:bodyPr/>
          <a:lstStyle/>
          <a:p>
            <a:r>
              <a:rPr lang="en-US" dirty="0"/>
              <a:t>Determine how the following DNA mutation will effect the protein strand.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614" y="2438399"/>
            <a:ext cx="10018713" cy="3806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A – C – T – A – C – G – G – G – A – C – T – T</a:t>
            </a:r>
          </a:p>
          <a:p>
            <a:pPr marL="0" indent="0">
              <a:buNone/>
            </a:pPr>
            <a:r>
              <a:rPr lang="en-US" sz="3600" b="1" dirty="0"/>
              <a:t>                                 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insertion</a:t>
            </a:r>
          </a:p>
          <a:p>
            <a:pPr marL="0" indent="0">
              <a:buNone/>
            </a:pPr>
            <a:r>
              <a:rPr lang="en-US" sz="3600" b="1" dirty="0"/>
              <a:t>   A – C -  </a:t>
            </a:r>
            <a:r>
              <a:rPr lang="en-US" sz="3600" b="1" dirty="0">
                <a:solidFill>
                  <a:srgbClr val="C00000"/>
                </a:solidFill>
              </a:rPr>
              <a:t>C</a:t>
            </a:r>
            <a:r>
              <a:rPr lang="en-US" sz="3600" b="1" dirty="0"/>
              <a:t> – T – A – C – G – G – G – A – C – T – T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  U – G – G – A - U– G – C – C – C – U – G – A – A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endParaRPr lang="en-US" sz="36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33672" y="4700016"/>
            <a:ext cx="585216" cy="393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47488" y="4700016"/>
            <a:ext cx="476915" cy="3489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94871" y="4755398"/>
            <a:ext cx="585216" cy="393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10203" y="4700016"/>
            <a:ext cx="585216" cy="393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15718" y="4677918"/>
            <a:ext cx="645656" cy="4152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78988" y="4755398"/>
            <a:ext cx="418128" cy="393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13974" y="5245608"/>
            <a:ext cx="1289304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0203" y="5245608"/>
            <a:ext cx="1179576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83136" y="5294894"/>
            <a:ext cx="104241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1147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207" y="0"/>
            <a:ext cx="10018713" cy="989556"/>
          </a:xfrm>
        </p:spPr>
        <p:txBody>
          <a:bodyPr/>
          <a:lstStyle/>
          <a:p>
            <a:r>
              <a:rPr lang="en-US" dirty="0"/>
              <a:t>Have Your DNA &amp; Eat It 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02" y="839244"/>
            <a:ext cx="10629222" cy="5624186"/>
          </a:xfrm>
        </p:spPr>
        <p:txBody>
          <a:bodyPr>
            <a:normAutofit fontScale="25000" lnSpcReduction="20000"/>
          </a:bodyPr>
          <a:lstStyle/>
          <a:p>
            <a:r>
              <a:rPr lang="en-US" sz="9000" b="1" dirty="0"/>
              <a:t>Step 1 – Choose one of the sequences below</a:t>
            </a:r>
          </a:p>
          <a:p>
            <a:pPr marL="0" indent="0">
              <a:buNone/>
            </a:pPr>
            <a:r>
              <a:rPr lang="en-US" sz="9000" b="1" dirty="0"/>
              <a:t>Sequence 1: T A C G T A T G A </a:t>
            </a:r>
            <a:r>
              <a:rPr lang="en-US" sz="9000" b="1" dirty="0" err="1"/>
              <a:t>A</a:t>
            </a:r>
            <a:endParaRPr lang="en-US" sz="9000" b="1" dirty="0"/>
          </a:p>
          <a:p>
            <a:pPr marL="0" indent="0">
              <a:buNone/>
            </a:pPr>
            <a:r>
              <a:rPr lang="en-US" sz="9000" b="1" dirty="0"/>
              <a:t>Sequence 2: T G </a:t>
            </a:r>
            <a:r>
              <a:rPr lang="en-US" sz="9000" b="1" dirty="0" err="1"/>
              <a:t>G</a:t>
            </a:r>
            <a:r>
              <a:rPr lang="en-US" sz="9000" b="1" dirty="0"/>
              <a:t> T </a:t>
            </a:r>
            <a:r>
              <a:rPr lang="en-US" sz="9000" b="1" dirty="0" err="1"/>
              <a:t>T</a:t>
            </a:r>
            <a:r>
              <a:rPr lang="en-US" sz="9000" b="1" dirty="0"/>
              <a:t> </a:t>
            </a:r>
            <a:r>
              <a:rPr lang="en-US" sz="9000" b="1" dirty="0" err="1"/>
              <a:t>T</a:t>
            </a:r>
            <a:r>
              <a:rPr lang="en-US" sz="9000" b="1" dirty="0"/>
              <a:t> A G A </a:t>
            </a:r>
            <a:r>
              <a:rPr lang="en-US" sz="9000" b="1" dirty="0" err="1"/>
              <a:t>A</a:t>
            </a:r>
            <a:r>
              <a:rPr lang="en-US" sz="9000" b="1" dirty="0"/>
              <a:t> </a:t>
            </a:r>
          </a:p>
          <a:p>
            <a:pPr marL="0" indent="0">
              <a:buNone/>
            </a:pPr>
            <a:r>
              <a:rPr lang="en-US" sz="9000" b="1" dirty="0"/>
              <a:t> Step 2 – Create a key.</a:t>
            </a:r>
          </a:p>
          <a:p>
            <a:pPr marL="0" indent="0">
              <a:buNone/>
            </a:pPr>
            <a:r>
              <a:rPr lang="en-US" sz="9000" b="1" dirty="0">
                <a:solidFill>
                  <a:srgbClr val="00B050"/>
                </a:solidFill>
              </a:rPr>
              <a:t>Adenine (A) = GREEN</a:t>
            </a:r>
          </a:p>
          <a:p>
            <a:pPr marL="0" indent="0">
              <a:buNone/>
            </a:pPr>
            <a:r>
              <a:rPr lang="en-US" sz="9000" b="1" dirty="0">
                <a:solidFill>
                  <a:schemeClr val="accent5"/>
                </a:solidFill>
              </a:rPr>
              <a:t>Thymine (T) = PINK</a:t>
            </a:r>
          </a:p>
          <a:p>
            <a:pPr marL="0" indent="0">
              <a:buNone/>
            </a:pPr>
            <a:r>
              <a:rPr lang="en-US" sz="9000" b="1" dirty="0">
                <a:solidFill>
                  <a:srgbClr val="FFFF00"/>
                </a:solidFill>
              </a:rPr>
              <a:t>Cytosine (C) = YELLOW</a:t>
            </a:r>
          </a:p>
          <a:p>
            <a:pPr marL="0" indent="0">
              <a:buNone/>
            </a:pPr>
            <a:r>
              <a:rPr lang="en-US" sz="9000" b="1" dirty="0">
                <a:solidFill>
                  <a:schemeClr val="accent3"/>
                </a:solidFill>
              </a:rPr>
              <a:t>Guanine (G) = ORANGE</a:t>
            </a:r>
          </a:p>
          <a:p>
            <a:r>
              <a:rPr lang="en-US" sz="9000" b="1" dirty="0"/>
              <a:t>Step 3 – Replicate your DNA molecule. Record. </a:t>
            </a:r>
          </a:p>
          <a:p>
            <a:r>
              <a:rPr lang="en-US" sz="9000" b="1" dirty="0"/>
              <a:t>Step 4 – Carefully twist your DNA &amp; take a picture.</a:t>
            </a:r>
          </a:p>
          <a:p>
            <a:r>
              <a:rPr lang="en-US" sz="9000" b="1" dirty="0"/>
              <a:t>Step 5 – EAT IT! </a:t>
            </a:r>
            <a:r>
              <a:rPr lang="en-US" sz="9000" b="1" dirty="0">
                <a:sym typeface="Wingdings" panose="05000000000000000000" pitchFamily="2" charset="2"/>
              </a:rPr>
              <a:t></a:t>
            </a:r>
            <a:endParaRPr lang="en-US" sz="9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55" y="2814144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2372" y="331076"/>
            <a:ext cx="2443655" cy="1938992"/>
          </a:xfrm>
          <a:prstGeom prst="rect">
            <a:avLst/>
          </a:prstGeom>
          <a:noFill/>
          <a:ln>
            <a:solidFill>
              <a:srgbClr val="FF0000">
                <a:alpha val="7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You should have the following: </a:t>
            </a:r>
          </a:p>
          <a:p>
            <a:r>
              <a:rPr lang="en-US" sz="2000" b="1" dirty="0"/>
              <a:t>-10 toothpicks</a:t>
            </a:r>
          </a:p>
          <a:p>
            <a:r>
              <a:rPr lang="en-US" sz="2000" b="1" dirty="0"/>
              <a:t>-2 </a:t>
            </a:r>
            <a:r>
              <a:rPr lang="en-US" sz="2000" b="1" dirty="0" err="1"/>
              <a:t>twizzlers</a:t>
            </a:r>
            <a:endParaRPr lang="en-US" sz="2000" b="1" dirty="0"/>
          </a:p>
          <a:p>
            <a:r>
              <a:rPr lang="en-US" sz="2000" b="1" dirty="0"/>
              <a:t>-9 of each color marshmallow </a:t>
            </a:r>
          </a:p>
        </p:txBody>
      </p:sp>
    </p:spTree>
    <p:extLst>
      <p:ext uri="{BB962C8B-B14F-4D97-AF65-F5344CB8AC3E}">
        <p14:creationId xmlns:p14="http://schemas.microsoft.com/office/powerpoint/2010/main" val="45745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F49A1EB-0D66-4EB2-9A5D-ADEF445C3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DNA by the Numbers</a:t>
            </a: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9F80030-A13C-4D77-9773-B09371E6A5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09750" y="1676400"/>
            <a:ext cx="46672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Each cell has about 2 m of DNA.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660066"/>
                </a:solidFill>
              </a:rPr>
              <a:t>The average human has 75 trillion cells.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The average human has enough DNA to go from the earth to the sun more than 400 times.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CC0000"/>
                </a:solidFill>
              </a:rPr>
              <a:t>DNA has a diameter of only 0.000000002 m</a:t>
            </a:r>
            <a:r>
              <a:rPr lang="en-US" altLang="en-US" b="1">
                <a:solidFill>
                  <a:srgbClr val="CC0000"/>
                </a:solidFill>
              </a:rPr>
              <a:t>.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1DB8B9CA-609A-431B-8FEF-8018DA21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49EA76C-4617-49A3-B303-CCB4C5BD09EB}" type="slidenum">
              <a:rPr lang="en-US" altLang="en-US" sz="1400" b="0"/>
              <a:pPr/>
              <a:t>2</a:t>
            </a:fld>
            <a:endParaRPr lang="en-US" altLang="en-US" sz="1400" b="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59B0EFB-D0E4-4C87-9350-027C37B94827}"/>
              </a:ext>
            </a:extLst>
          </p:cNvPr>
          <p:cNvGrpSpPr>
            <a:grpSpLocks/>
          </p:cNvGrpSpPr>
          <p:nvPr/>
        </p:nvGrpSpPr>
        <p:grpSpPr bwMode="auto">
          <a:xfrm>
            <a:off x="6553201" y="2286001"/>
            <a:ext cx="3830638" cy="3567113"/>
            <a:chOff x="3168" y="1680"/>
            <a:chExt cx="2413" cy="2247"/>
          </a:xfrm>
        </p:grpSpPr>
        <p:pic>
          <p:nvPicPr>
            <p:cNvPr id="20486" name="Picture 4">
              <a:extLst>
                <a:ext uri="{FF2B5EF4-FFF2-40B4-BE49-F238E27FC236}">
                  <a16:creationId xmlns:a16="http://schemas.microsoft.com/office/drawing/2014/main" id="{3FB82482-B5F5-4EE4-90B5-15288AA43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680"/>
              <a:ext cx="2160" cy="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5">
              <a:extLst>
                <a:ext uri="{FF2B5EF4-FFF2-40B4-BE49-F238E27FC236}">
                  <a16:creationId xmlns:a16="http://schemas.microsoft.com/office/drawing/2014/main" id="{92ECD7CB-ED6B-452E-B2E2-B3B162B34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171"/>
              <a:ext cx="2413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/>
                <a:t>The earth is 150 billion m</a:t>
              </a:r>
            </a:p>
            <a:p>
              <a:r>
                <a:rPr lang="en-US" altLang="en-US" b="0"/>
                <a:t>or 93 million miles from </a:t>
              </a:r>
            </a:p>
            <a:p>
              <a:r>
                <a:rPr lang="en-US" altLang="en-US" b="0"/>
                <a:t>the sun.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son and crick model of dna">
            <a:extLst>
              <a:ext uri="{FF2B5EF4-FFF2-40B4-BE49-F238E27FC236}">
                <a16:creationId xmlns:a16="http://schemas.microsoft.com/office/drawing/2014/main" id="{8D192A86-DCCF-4592-A1E2-8AC8E9B5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84" y="0"/>
            <a:ext cx="684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7370B2-D7D1-49AC-A0DC-F7C2C889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441" y="5526155"/>
            <a:ext cx="8433559" cy="107011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Watson &amp; Crick – the original DNA M0del</a:t>
            </a:r>
          </a:p>
        </p:txBody>
      </p:sp>
    </p:spTree>
    <p:extLst>
      <p:ext uri="{BB962C8B-B14F-4D97-AF65-F5344CB8AC3E}">
        <p14:creationId xmlns:p14="http://schemas.microsoft.com/office/powerpoint/2010/main" val="5364155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2D4DD07-6E47-43EC-A255-E22543CFA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Double Helix Molecule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7003289-B0C2-4D47-86DB-063689F939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27263" y="1787525"/>
            <a:ext cx="3810000" cy="4114800"/>
          </a:xfrm>
        </p:spPr>
        <p:txBody>
          <a:bodyPr/>
          <a:lstStyle/>
          <a:p>
            <a:r>
              <a:rPr lang="en-US" altLang="en-US" sz="3600" b="1"/>
              <a:t>The DNA double helix has two strands twisted together.</a:t>
            </a:r>
          </a:p>
          <a:p>
            <a:pPr>
              <a:buFontTx/>
              <a:buNone/>
            </a:pPr>
            <a:endParaRPr lang="en-US" altLang="en-US" sz="3600" b="1"/>
          </a:p>
        </p:txBody>
      </p:sp>
      <p:sp>
        <p:nvSpPr>
          <p:cNvPr id="8194" name="Slide Number Placeholder 6">
            <a:extLst>
              <a:ext uri="{FF2B5EF4-FFF2-40B4-BE49-F238E27FC236}">
                <a16:creationId xmlns:a16="http://schemas.microsoft.com/office/drawing/2014/main" id="{F114EBE5-D39D-4627-A70D-0D8A37EA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A1DA497-2337-4542-B508-278914237B06}" type="slidenum">
              <a:rPr lang="en-US" altLang="en-US" sz="1400" b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400" b="0">
              <a:solidFill>
                <a:srgbClr val="000000"/>
              </a:solidFill>
            </a:endParaRPr>
          </a:p>
        </p:txBody>
      </p:sp>
      <p:sp>
        <p:nvSpPr>
          <p:cNvPr id="8197" name="Freeform 5">
            <a:extLst>
              <a:ext uri="{FF2B5EF4-FFF2-40B4-BE49-F238E27FC236}">
                <a16:creationId xmlns:a16="http://schemas.microsoft.com/office/drawing/2014/main" id="{AB49DA21-AA7A-4B63-BB59-3E238F3A8316}"/>
              </a:ext>
            </a:extLst>
          </p:cNvPr>
          <p:cNvSpPr>
            <a:spLocks/>
          </p:cNvSpPr>
          <p:nvPr/>
        </p:nvSpPr>
        <p:spPr bwMode="auto">
          <a:xfrm>
            <a:off x="7037389" y="2444750"/>
            <a:ext cx="968375" cy="3379788"/>
          </a:xfrm>
          <a:custGeom>
            <a:avLst/>
            <a:gdLst>
              <a:gd name="T0" fmla="*/ 8 w 776"/>
              <a:gd name="T1" fmla="*/ 0 h 2640"/>
              <a:gd name="T2" fmla="*/ 632 w 776"/>
              <a:gd name="T3" fmla="*/ 528 h 2640"/>
              <a:gd name="T4" fmla="*/ 8 w 776"/>
              <a:gd name="T5" fmla="*/ 1104 h 2640"/>
              <a:gd name="T6" fmla="*/ 584 w 776"/>
              <a:gd name="T7" fmla="*/ 1536 h 2640"/>
              <a:gd name="T8" fmla="*/ 104 w 776"/>
              <a:gd name="T9" fmla="*/ 1968 h 2640"/>
              <a:gd name="T10" fmla="*/ 632 w 776"/>
              <a:gd name="T11" fmla="*/ 2256 h 2640"/>
              <a:gd name="T12" fmla="*/ 104 w 776"/>
              <a:gd name="T13" fmla="*/ 2640 h 2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6"/>
              <a:gd name="T22" fmla="*/ 0 h 2640"/>
              <a:gd name="T23" fmla="*/ 776 w 776"/>
              <a:gd name="T24" fmla="*/ 2640 h 2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6" h="2640">
                <a:moveTo>
                  <a:pt x="8" y="0"/>
                </a:moveTo>
                <a:cubicBezTo>
                  <a:pt x="320" y="172"/>
                  <a:pt x="632" y="344"/>
                  <a:pt x="632" y="528"/>
                </a:cubicBezTo>
                <a:cubicBezTo>
                  <a:pt x="632" y="712"/>
                  <a:pt x="16" y="936"/>
                  <a:pt x="8" y="1104"/>
                </a:cubicBezTo>
                <a:cubicBezTo>
                  <a:pt x="0" y="1272"/>
                  <a:pt x="568" y="1392"/>
                  <a:pt x="584" y="1536"/>
                </a:cubicBezTo>
                <a:cubicBezTo>
                  <a:pt x="600" y="1680"/>
                  <a:pt x="96" y="1848"/>
                  <a:pt x="104" y="1968"/>
                </a:cubicBezTo>
                <a:cubicBezTo>
                  <a:pt x="112" y="2088"/>
                  <a:pt x="632" y="2144"/>
                  <a:pt x="632" y="2256"/>
                </a:cubicBezTo>
                <a:cubicBezTo>
                  <a:pt x="632" y="2368"/>
                  <a:pt x="776" y="2440"/>
                  <a:pt x="104" y="26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8" name="Freeform 6">
            <a:extLst>
              <a:ext uri="{FF2B5EF4-FFF2-40B4-BE49-F238E27FC236}">
                <a16:creationId xmlns:a16="http://schemas.microsoft.com/office/drawing/2014/main" id="{6F28E40A-1713-4915-8BC7-91BE551F602D}"/>
              </a:ext>
            </a:extLst>
          </p:cNvPr>
          <p:cNvSpPr>
            <a:spLocks/>
          </p:cNvSpPr>
          <p:nvPr/>
        </p:nvSpPr>
        <p:spPr bwMode="auto">
          <a:xfrm>
            <a:off x="6670675" y="1811338"/>
            <a:ext cx="3333750" cy="4017962"/>
          </a:xfrm>
          <a:custGeom>
            <a:avLst/>
            <a:gdLst>
              <a:gd name="T0" fmla="*/ 864 w 2400"/>
              <a:gd name="T1" fmla="*/ 2832 h 2832"/>
              <a:gd name="T2" fmla="*/ 240 w 2400"/>
              <a:gd name="T3" fmla="*/ 2496 h 2832"/>
              <a:gd name="T4" fmla="*/ 864 w 2400"/>
              <a:gd name="T5" fmla="*/ 2112 h 2832"/>
              <a:gd name="T6" fmla="*/ 240 w 2400"/>
              <a:gd name="T7" fmla="*/ 1776 h 2832"/>
              <a:gd name="T8" fmla="*/ 960 w 2400"/>
              <a:gd name="T9" fmla="*/ 1248 h 2832"/>
              <a:gd name="T10" fmla="*/ 240 w 2400"/>
              <a:gd name="T11" fmla="*/ 864 h 2832"/>
              <a:gd name="T12" fmla="*/ 2400 w 2400"/>
              <a:gd name="T13" fmla="*/ 48 h 28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0"/>
              <a:gd name="T22" fmla="*/ 0 h 2832"/>
              <a:gd name="T23" fmla="*/ 2400 w 2400"/>
              <a:gd name="T24" fmla="*/ 2832 h 28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0" h="2832">
                <a:moveTo>
                  <a:pt x="864" y="2832"/>
                </a:moveTo>
                <a:cubicBezTo>
                  <a:pt x="552" y="2724"/>
                  <a:pt x="240" y="2616"/>
                  <a:pt x="240" y="2496"/>
                </a:cubicBezTo>
                <a:cubicBezTo>
                  <a:pt x="240" y="2376"/>
                  <a:pt x="864" y="2232"/>
                  <a:pt x="864" y="2112"/>
                </a:cubicBezTo>
                <a:cubicBezTo>
                  <a:pt x="864" y="1992"/>
                  <a:pt x="224" y="1920"/>
                  <a:pt x="240" y="1776"/>
                </a:cubicBezTo>
                <a:cubicBezTo>
                  <a:pt x="256" y="1632"/>
                  <a:pt x="960" y="1400"/>
                  <a:pt x="960" y="1248"/>
                </a:cubicBezTo>
                <a:cubicBezTo>
                  <a:pt x="960" y="1096"/>
                  <a:pt x="0" y="1064"/>
                  <a:pt x="240" y="864"/>
                </a:cubicBezTo>
                <a:cubicBezTo>
                  <a:pt x="480" y="664"/>
                  <a:pt x="1880" y="0"/>
                  <a:pt x="2400" y="48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151" name="Picture 7" descr="search">
            <a:extLst>
              <a:ext uri="{FF2B5EF4-FFF2-40B4-BE49-F238E27FC236}">
                <a16:creationId xmlns:a16="http://schemas.microsoft.com/office/drawing/2014/main" id="{3C31100A-8664-429F-BF08-197406A0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16938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2A7300B-B661-4C00-856E-3D0884795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One Strand of DNA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BA4687F-A979-43E8-8CCE-D77D8BBD97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295400"/>
            <a:ext cx="3886200" cy="4724400"/>
          </a:xfrm>
        </p:spPr>
        <p:txBody>
          <a:bodyPr/>
          <a:lstStyle/>
          <a:p>
            <a:r>
              <a:rPr lang="en-US" altLang="en-US" b="1"/>
              <a:t>The backbone of the molecule is alternating </a:t>
            </a:r>
            <a:r>
              <a:rPr lang="en-US" altLang="en-US" b="1">
                <a:solidFill>
                  <a:srgbClr val="C7C200"/>
                </a:solidFill>
              </a:rPr>
              <a:t>phosphates</a:t>
            </a:r>
            <a:r>
              <a:rPr lang="en-US" altLang="en-US" b="1"/>
              <a:t> and </a:t>
            </a:r>
            <a:r>
              <a:rPr lang="en-US" altLang="en-US" b="1">
                <a:solidFill>
                  <a:srgbClr val="009999"/>
                </a:solidFill>
              </a:rPr>
              <a:t>deoxyribose sugar</a:t>
            </a:r>
          </a:p>
          <a:p>
            <a:r>
              <a:rPr lang="en-US" altLang="en-US" b="1"/>
              <a:t>The teeth are nitrogenous</a:t>
            </a:r>
            <a:r>
              <a:rPr lang="en-US" altLang="en-US" b="1">
                <a:solidFill>
                  <a:srgbClr val="FFCC99"/>
                </a:solidFill>
              </a:rPr>
              <a:t> </a:t>
            </a:r>
            <a:r>
              <a:rPr lang="en-US" altLang="en-US" b="1">
                <a:solidFill>
                  <a:srgbClr val="CC0000"/>
                </a:solidFill>
              </a:rPr>
              <a:t>bases</a:t>
            </a:r>
            <a:r>
              <a:rPr lang="en-US" altLang="en-US" b="1"/>
              <a:t>.</a:t>
            </a:r>
          </a:p>
        </p:txBody>
      </p:sp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AD26A464-030A-4598-A758-1BED3EE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6FD0975-FD32-4223-8E30-8473BB9F67ED}" type="slidenum">
              <a:rPr lang="en-US" altLang="en-US" sz="1400" b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400" b="0">
              <a:solidFill>
                <a:srgbClr val="000000"/>
              </a:solidFill>
            </a:endParaRPr>
          </a:p>
        </p:txBody>
      </p:sp>
      <p:sp>
        <p:nvSpPr>
          <p:cNvPr id="9221" name="AutoShape 16">
            <a:extLst>
              <a:ext uri="{FF2B5EF4-FFF2-40B4-BE49-F238E27FC236}">
                <a16:creationId xmlns:a16="http://schemas.microsoft.com/office/drawing/2014/main" id="{B2F9951A-280B-4360-A442-54AA3EE28C9F}"/>
              </a:ext>
            </a:extLst>
          </p:cNvPr>
          <p:cNvSpPr>
            <a:spLocks noChangeArrowheads="1"/>
          </p:cNvSpPr>
          <p:nvPr/>
        </p:nvSpPr>
        <p:spPr bwMode="auto">
          <a:xfrm rot="2236122">
            <a:off x="6934200" y="16764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2" name="AutoShape 17">
            <a:extLst>
              <a:ext uri="{FF2B5EF4-FFF2-40B4-BE49-F238E27FC236}">
                <a16:creationId xmlns:a16="http://schemas.microsoft.com/office/drawing/2014/main" id="{2CA8CB33-FCBA-462E-A84B-9EAB6AE24E88}"/>
              </a:ext>
            </a:extLst>
          </p:cNvPr>
          <p:cNvSpPr>
            <a:spLocks noChangeArrowheads="1"/>
          </p:cNvSpPr>
          <p:nvPr/>
        </p:nvSpPr>
        <p:spPr bwMode="auto">
          <a:xfrm rot="2236122">
            <a:off x="7162800" y="27432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3" name="AutoShape 18">
            <a:extLst>
              <a:ext uri="{FF2B5EF4-FFF2-40B4-BE49-F238E27FC236}">
                <a16:creationId xmlns:a16="http://schemas.microsoft.com/office/drawing/2014/main" id="{09D3DBD8-3349-4074-918B-A6B12C40F871}"/>
              </a:ext>
            </a:extLst>
          </p:cNvPr>
          <p:cNvSpPr>
            <a:spLocks noChangeArrowheads="1"/>
          </p:cNvSpPr>
          <p:nvPr/>
        </p:nvSpPr>
        <p:spPr bwMode="auto">
          <a:xfrm rot="2236122">
            <a:off x="7391400" y="38100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4" name="AutoShape 19">
            <a:extLst>
              <a:ext uri="{FF2B5EF4-FFF2-40B4-BE49-F238E27FC236}">
                <a16:creationId xmlns:a16="http://schemas.microsoft.com/office/drawing/2014/main" id="{B6B69641-F0B3-4BB1-B929-219B9A7FF4C1}"/>
              </a:ext>
            </a:extLst>
          </p:cNvPr>
          <p:cNvSpPr>
            <a:spLocks noChangeArrowheads="1"/>
          </p:cNvSpPr>
          <p:nvPr/>
        </p:nvSpPr>
        <p:spPr bwMode="auto">
          <a:xfrm rot="2236122">
            <a:off x="7696200" y="48768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5" name="AutoShape 20">
            <a:extLst>
              <a:ext uri="{FF2B5EF4-FFF2-40B4-BE49-F238E27FC236}">
                <a16:creationId xmlns:a16="http://schemas.microsoft.com/office/drawing/2014/main" id="{F930A8BE-7042-4BAC-B920-8D8D214631CF}"/>
              </a:ext>
            </a:extLst>
          </p:cNvPr>
          <p:cNvSpPr>
            <a:spLocks noChangeArrowheads="1"/>
          </p:cNvSpPr>
          <p:nvPr/>
        </p:nvSpPr>
        <p:spPr bwMode="auto">
          <a:xfrm rot="2236122">
            <a:off x="8001000" y="5943600"/>
            <a:ext cx="685800" cy="685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6" name="Oval 25">
            <a:extLst>
              <a:ext uri="{FF2B5EF4-FFF2-40B4-BE49-F238E27FC236}">
                <a16:creationId xmlns:a16="http://schemas.microsoft.com/office/drawing/2014/main" id="{F62A8ED5-05E1-4A1F-99D4-CD2C23A92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3716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7" name="Oval 26">
            <a:extLst>
              <a:ext uri="{FF2B5EF4-FFF2-40B4-BE49-F238E27FC236}">
                <a16:creationId xmlns:a16="http://schemas.microsoft.com/office/drawing/2014/main" id="{243E92AA-E603-48B4-8EBF-BB3E4E46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4384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8" name="Oval 27">
            <a:extLst>
              <a:ext uri="{FF2B5EF4-FFF2-40B4-BE49-F238E27FC236}">
                <a16:creationId xmlns:a16="http://schemas.microsoft.com/office/drawing/2014/main" id="{1E28C8EE-E1F8-4007-B73C-5A0837D77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5052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9" name="Oval 28">
            <a:extLst>
              <a:ext uri="{FF2B5EF4-FFF2-40B4-BE49-F238E27FC236}">
                <a16:creationId xmlns:a16="http://schemas.microsoft.com/office/drawing/2014/main" id="{58BB7269-1E3D-43E5-B13F-6860F1A7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5720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0" name="Oval 29">
            <a:extLst>
              <a:ext uri="{FF2B5EF4-FFF2-40B4-BE49-F238E27FC236}">
                <a16:creationId xmlns:a16="http://schemas.microsoft.com/office/drawing/2014/main" id="{259A1DE0-A622-4713-9A3C-0BB216B7B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638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1" name="AutoShape 30">
            <a:extLst>
              <a:ext uri="{FF2B5EF4-FFF2-40B4-BE49-F238E27FC236}">
                <a16:creationId xmlns:a16="http://schemas.microsoft.com/office/drawing/2014/main" id="{2507CA27-9C58-406F-BA5D-59B507D4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33600"/>
            <a:ext cx="533400" cy="304800"/>
          </a:xfrm>
          <a:prstGeom prst="chevron">
            <a:avLst>
              <a:gd name="adj" fmla="val 4375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2" name="AutoShape 31">
            <a:extLst>
              <a:ext uri="{FF2B5EF4-FFF2-40B4-BE49-F238E27FC236}">
                <a16:creationId xmlns:a16="http://schemas.microsoft.com/office/drawing/2014/main" id="{B50A7C30-D4CD-487E-81DA-A094B005BD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77200" y="4114800"/>
            <a:ext cx="533400" cy="304800"/>
          </a:xfrm>
          <a:prstGeom prst="chevron">
            <a:avLst>
              <a:gd name="adj" fmla="val 4375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3" name="AutoShape 32">
            <a:extLst>
              <a:ext uri="{FF2B5EF4-FFF2-40B4-BE49-F238E27FC236}">
                <a16:creationId xmlns:a16="http://schemas.microsoft.com/office/drawing/2014/main" id="{8C25A5EB-859E-4CA5-B8D7-64476FF35C5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82000" y="5181600"/>
            <a:ext cx="533400" cy="304800"/>
          </a:xfrm>
          <a:prstGeom prst="chevron">
            <a:avLst>
              <a:gd name="adj" fmla="val 4375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0">
              <a:solidFill>
                <a:srgbClr val="FFCC99"/>
              </a:solidFill>
            </a:endParaRPr>
          </a:p>
        </p:txBody>
      </p:sp>
      <p:sp>
        <p:nvSpPr>
          <p:cNvPr id="9234" name="AutoShape 33">
            <a:extLst>
              <a:ext uri="{FF2B5EF4-FFF2-40B4-BE49-F238E27FC236}">
                <a16:creationId xmlns:a16="http://schemas.microsoft.com/office/drawing/2014/main" id="{8F34CCDC-8EC8-491B-A74F-30782868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124200"/>
            <a:ext cx="533400" cy="228600"/>
          </a:xfrm>
          <a:prstGeom prst="homePlate">
            <a:avLst>
              <a:gd name="adj" fmla="val 58333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5" name="AutoShape 34">
            <a:extLst>
              <a:ext uri="{FF2B5EF4-FFF2-40B4-BE49-F238E27FC236}">
                <a16:creationId xmlns:a16="http://schemas.microsoft.com/office/drawing/2014/main" id="{F516288A-51D7-4E05-A5C1-32A0346C4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172200"/>
            <a:ext cx="609600" cy="228600"/>
          </a:xfrm>
          <a:prstGeom prst="parallelogram">
            <a:avLst>
              <a:gd name="adj" fmla="val 6666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6" name="Line 35">
            <a:extLst>
              <a:ext uri="{FF2B5EF4-FFF2-40B4-BE49-F238E27FC236}">
                <a16:creationId xmlns:a16="http://schemas.microsoft.com/office/drawing/2014/main" id="{B72074AA-AC2E-45D8-8727-2EF4C2D0B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5240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37" name="Text Box 36">
            <a:extLst>
              <a:ext uri="{FF2B5EF4-FFF2-40B4-BE49-F238E27FC236}">
                <a16:creationId xmlns:a16="http://schemas.microsoft.com/office/drawing/2014/main" id="{6AFA22B4-9627-40A7-809E-0465249AD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1371601"/>
            <a:ext cx="1419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9238" name="Line 37">
            <a:extLst>
              <a:ext uri="{FF2B5EF4-FFF2-40B4-BE49-F238E27FC236}">
                <a16:creationId xmlns:a16="http://schemas.microsoft.com/office/drawing/2014/main" id="{5029B681-E3E1-4AB2-9F1F-B0F68C6AA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429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39" name="Text Box 38">
            <a:extLst>
              <a:ext uri="{FF2B5EF4-FFF2-40B4-BE49-F238E27FC236}">
                <a16:creationId xmlns:a16="http://schemas.microsoft.com/office/drawing/2014/main" id="{01555200-9C55-408D-8421-F0F4EB3D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1" y="3052763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</a:rPr>
              <a:t>deoxyribose</a:t>
            </a:r>
          </a:p>
        </p:txBody>
      </p:sp>
      <p:sp>
        <p:nvSpPr>
          <p:cNvPr id="9240" name="Line 39">
            <a:extLst>
              <a:ext uri="{FF2B5EF4-FFF2-40B4-BE49-F238E27FC236}">
                <a16:creationId xmlns:a16="http://schemas.microsoft.com/office/drawing/2014/main" id="{FD1A99B1-1BAE-4CF2-8B19-77F4ED3D39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6400" y="5486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41" name="Line 41">
            <a:extLst>
              <a:ext uri="{FF2B5EF4-FFF2-40B4-BE49-F238E27FC236}">
                <a16:creationId xmlns:a16="http://schemas.microsoft.com/office/drawing/2014/main" id="{48459B82-D89A-4FF6-B549-286F9ADAF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53340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42" name="Text Box 42">
            <a:extLst>
              <a:ext uri="{FF2B5EF4-FFF2-40B4-BE49-F238E27FC236}">
                <a16:creationId xmlns:a16="http://schemas.microsoft.com/office/drawing/2014/main" id="{A748E30E-904E-443C-8597-2A1CEAD7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1" y="5110163"/>
            <a:ext cx="98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</a:rPr>
              <a:t>bases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B509-0B4D-4B13-BA4F-7ABDD6B7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9458-2BA3-4D5B-8B59-DEC0721E4FF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921BDA8F-0D69-459B-89CE-C6533AAC2D54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81ECC-927C-460D-8637-FDCF9355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9" y="535206"/>
            <a:ext cx="8348869" cy="62616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832979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621" y="118242"/>
            <a:ext cx="10018713" cy="1095703"/>
          </a:xfrm>
        </p:spPr>
        <p:txBody>
          <a:bodyPr/>
          <a:lstStyle/>
          <a:p>
            <a:r>
              <a:rPr lang="en-US" dirty="0"/>
              <a:t>Replicate the strand of DNA shown below.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03" y="1043151"/>
            <a:ext cx="10018713" cy="35130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 – C – T – A – C – G – G – G – A – C – T – T</a:t>
            </a:r>
            <a:endParaRPr lang="en-US" sz="3600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 – G – A – T – G – C – C – C – T – G – A – A </a:t>
            </a:r>
          </a:p>
          <a:p>
            <a:pPr algn="ctr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01" y="3314700"/>
            <a:ext cx="736671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58766"/>
          </a:xfrm>
        </p:spPr>
        <p:txBody>
          <a:bodyPr/>
          <a:lstStyle/>
          <a:p>
            <a:r>
              <a:rPr lang="en-US" dirty="0"/>
              <a:t>Transcribe the strand of DNA shown below.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137464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/>
              <a:t>A – C – T – A – C – G – G – G – A – C – T – T</a:t>
            </a:r>
            <a:endParaRPr lang="en-US" sz="3600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U – G – A – U– G – C – C – C – U – G – A – A </a:t>
            </a:r>
          </a:p>
          <a:p>
            <a:pPr algn="ctr"/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95728" y="4114800"/>
            <a:ext cx="8147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What is the strand formed called?</a:t>
            </a:r>
          </a:p>
          <a:p>
            <a:pPr algn="ctr"/>
            <a:r>
              <a:rPr lang="en-US" sz="4000" dirty="0"/>
              <a:t>Messenger RNA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94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58766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Determine the protein (peptide chain) for which the DNA codes.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0" y="2804159"/>
            <a:ext cx="10018713" cy="22158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 – C – T – A – C – G – G – G – A – C – T – T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U – G – A – U– G – C – C – C – U – G – A – A 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765792" y="3450442"/>
            <a:ext cx="222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FIRST: Use transcription to form mRNA.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5792" y="4638639"/>
            <a:ext cx="1737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NEXT: Find the correct codon sequence.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54096" y="4082796"/>
            <a:ext cx="658368" cy="429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49624" y="4101084"/>
            <a:ext cx="512128" cy="3794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90744" y="4158888"/>
            <a:ext cx="658368" cy="429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90908" y="4125252"/>
            <a:ext cx="448058" cy="4634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964424" y="4101084"/>
            <a:ext cx="676655" cy="48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9084" y="4158888"/>
            <a:ext cx="658368" cy="4297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72448" y="4789408"/>
            <a:ext cx="1289304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22392" y="4789408"/>
            <a:ext cx="1179576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5576" y="4838694"/>
            <a:ext cx="104241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STOP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72448" y="5907024"/>
            <a:ext cx="569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Lastly: Use the codon chart to find the corresponding amino acids.</a:t>
            </a:r>
          </a:p>
        </p:txBody>
      </p:sp>
    </p:spTree>
    <p:extLst>
      <p:ext uri="{BB962C8B-B14F-4D97-AF65-F5344CB8AC3E}">
        <p14:creationId xmlns:p14="http://schemas.microsoft.com/office/powerpoint/2010/main" val="20522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3D6AFC0AF344864F078978CDD15F" ma:contentTypeVersion="5" ma:contentTypeDescription="Create a new document." ma:contentTypeScope="" ma:versionID="209a160ee073cefd477b9f733a8d4678">
  <xsd:schema xmlns:xsd="http://www.w3.org/2001/XMLSchema" xmlns:xs="http://www.w3.org/2001/XMLSchema" xmlns:p="http://schemas.microsoft.com/office/2006/metadata/properties" xmlns:ns1="http://schemas.microsoft.com/sharepoint/v3" xmlns:ns2="681e4ad7-6422-4502-96f1-5c1c99d84cd4" xmlns:ns3="c770f912-3301-428e-8790-bd4a839ac550" targetNamespace="http://schemas.microsoft.com/office/2006/metadata/properties" ma:root="true" ma:fieldsID="98e08380de65d874b18d7712c77d5f2f" ns1:_="" ns2:_="" ns3:_="">
    <xsd:import namespace="http://schemas.microsoft.com/sharepoint/v3"/>
    <xsd:import namespace="681e4ad7-6422-4502-96f1-5c1c99d84cd4"/>
    <xsd:import namespace="c770f912-3301-428e-8790-bd4a839ac55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astSharedByTime" minOccurs="0"/>
                <xsd:element ref="ns3:LastSharedByU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e4ad7-6422-4502-96f1-5c1c99d84c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0f912-3301-428e-8790-bd4a839ac550" elementFormDefault="qualified">
    <xsd:import namespace="http://schemas.microsoft.com/office/2006/documentManagement/types"/>
    <xsd:import namespace="http://schemas.microsoft.com/office/infopath/2007/PartnerControls"/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28AC01-2445-489A-8FC7-19BAE5771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e4ad7-6422-4502-96f1-5c1c99d84cd4"/>
    <ds:schemaRef ds:uri="c770f912-3301-428e-8790-bd4a839ac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A7D7F9-12C7-4622-8FF7-F743A8F40FA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81e4ad7-6422-4502-96f1-5c1c99d84cd4"/>
    <ds:schemaRef ds:uri="http://schemas.microsoft.com/office/2006/documentManagement/types"/>
    <ds:schemaRef ds:uri="http://schemas.microsoft.com/office/infopath/2007/PartnerControls"/>
    <ds:schemaRef ds:uri="c770f912-3301-428e-8790-bd4a839ac5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8142B2-0D11-4876-AE82-1533FD093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20781</TotalTime>
  <Words>809</Words>
  <Application>Microsoft Office PowerPoint</Application>
  <PresentationFormat>Widescreen</PresentationFormat>
  <Paragraphs>87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Corbel</vt:lpstr>
      <vt:lpstr>Parallax</vt:lpstr>
      <vt:lpstr>From DNA to Proteins Genetics at Work</vt:lpstr>
      <vt:lpstr>DNA by the Numbers</vt:lpstr>
      <vt:lpstr>Watson &amp; Crick – the original DNA M0del</vt:lpstr>
      <vt:lpstr>The Double Helix Molecule</vt:lpstr>
      <vt:lpstr>One Strand of DNA</vt:lpstr>
      <vt:lpstr>PowerPoint Presentation</vt:lpstr>
      <vt:lpstr>Replicate the strand of DNA shown below.</vt:lpstr>
      <vt:lpstr>Transcribe the strand of DNA shown below.</vt:lpstr>
      <vt:lpstr>Determine the protein (peptide chain) for which the DNA codes.</vt:lpstr>
      <vt:lpstr>Determine how the following DNA mutation will effect the protein strand.</vt:lpstr>
      <vt:lpstr>Have Your DNA &amp; Eat It Too!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DNA to Proteins Genetics at Work</dc:title>
  <dc:creator>Tamara L. Barnes</dc:creator>
  <cp:lastModifiedBy>Renee C. Barnett</cp:lastModifiedBy>
  <cp:revision>30</cp:revision>
  <dcterms:created xsi:type="dcterms:W3CDTF">2014-11-21T12:50:39Z</dcterms:created>
  <dcterms:modified xsi:type="dcterms:W3CDTF">2020-01-28T19:25:56Z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0x010100DEEA3D6AFC0AF344864F078978CDD15F</vt:lpwstr>
  </property>
</Properties>
</file>