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1"/>
  </p:handoutMasterIdLst>
  <p:sldIdLst>
    <p:sldId id="263" r:id="rId2"/>
    <p:sldId id="268" r:id="rId3"/>
    <p:sldId id="256" r:id="rId4"/>
    <p:sldId id="258" r:id="rId5"/>
    <p:sldId id="259" r:id="rId6"/>
    <p:sldId id="270" r:id="rId7"/>
    <p:sldId id="260" r:id="rId8"/>
    <p:sldId id="261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0066"/>
    <a:srgbClr val="0099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9520" autoAdjust="0"/>
  </p:normalViewPr>
  <p:slideViewPr>
    <p:cSldViewPr>
      <p:cViewPr varScale="1">
        <p:scale>
          <a:sx n="77" d="100"/>
          <a:sy n="77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244B3F-8858-49A6-BC04-E6D32D55088C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DF430D88-ABD3-4DBE-B6B2-ACBF9F36336F}">
      <dgm:prSet phldrT="[Text]" custT="1"/>
      <dgm:spPr/>
      <dgm:t>
        <a:bodyPr/>
        <a:lstStyle/>
        <a:p>
          <a:r>
            <a:rPr lang="en-US" sz="1050" dirty="0" smtClean="0"/>
            <a:t>Bee covered in Pollen.</a:t>
          </a:r>
          <a:endParaRPr lang="en-US" sz="1050" dirty="0"/>
        </a:p>
      </dgm:t>
    </dgm:pt>
    <dgm:pt modelId="{FEFFC953-E0E4-4E9B-B983-EF99B98A9598}" type="parTrans" cxnId="{37ED9895-648A-4AB3-AF8C-0EC230FD5AF7}">
      <dgm:prSet/>
      <dgm:spPr/>
      <dgm:t>
        <a:bodyPr/>
        <a:lstStyle/>
        <a:p>
          <a:endParaRPr lang="en-US"/>
        </a:p>
      </dgm:t>
    </dgm:pt>
    <dgm:pt modelId="{6454E61B-075B-4455-860C-E3668484D496}" type="sibTrans" cxnId="{37ED9895-648A-4AB3-AF8C-0EC230FD5AF7}">
      <dgm:prSet/>
      <dgm:spPr/>
      <dgm:t>
        <a:bodyPr/>
        <a:lstStyle/>
        <a:p>
          <a:endParaRPr lang="en-US"/>
        </a:p>
      </dgm:t>
    </dgm:pt>
    <dgm:pt modelId="{40EC81F6-986A-4713-B537-D38CF32AF51E}" type="pres">
      <dgm:prSet presAssocID="{25244B3F-8858-49A6-BC04-E6D32D55088C}" presName="Name0" presStyleCnt="0">
        <dgm:presLayoutVars>
          <dgm:dir/>
          <dgm:resizeHandles val="exact"/>
        </dgm:presLayoutVars>
      </dgm:prSet>
      <dgm:spPr/>
    </dgm:pt>
    <dgm:pt modelId="{203E369E-7FC2-414A-B37C-B29BF80F246E}" type="pres">
      <dgm:prSet presAssocID="{DF430D88-ABD3-4DBE-B6B2-ACBF9F36336F}" presName="compNode" presStyleCnt="0"/>
      <dgm:spPr/>
    </dgm:pt>
    <dgm:pt modelId="{33E55AEE-092F-4017-89C2-2E6854697E50}" type="pres">
      <dgm:prSet presAssocID="{DF430D88-ABD3-4DBE-B6B2-ACBF9F36336F}" presName="pictRect" presStyleLbl="nod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</dgm:pt>
    <dgm:pt modelId="{552217BA-CDCB-458F-8FBA-27FBC9FD0889}" type="pres">
      <dgm:prSet presAssocID="{DF430D88-ABD3-4DBE-B6B2-ACBF9F36336F}" presName="textRec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D3CDA4-7163-494F-8D08-BFF6F71302B8}" type="presOf" srcId="{DF430D88-ABD3-4DBE-B6B2-ACBF9F36336F}" destId="{552217BA-CDCB-458F-8FBA-27FBC9FD0889}" srcOrd="0" destOrd="0" presId="urn:microsoft.com/office/officeart/2005/8/layout/pList1"/>
    <dgm:cxn modelId="{37ED9895-648A-4AB3-AF8C-0EC230FD5AF7}" srcId="{25244B3F-8858-49A6-BC04-E6D32D55088C}" destId="{DF430D88-ABD3-4DBE-B6B2-ACBF9F36336F}" srcOrd="0" destOrd="0" parTransId="{FEFFC953-E0E4-4E9B-B983-EF99B98A9598}" sibTransId="{6454E61B-075B-4455-860C-E3668484D496}"/>
    <dgm:cxn modelId="{ECFF970E-1EB0-4ED0-A0AC-566CC26C29E1}" type="presOf" srcId="{25244B3F-8858-49A6-BC04-E6D32D55088C}" destId="{40EC81F6-986A-4713-B537-D38CF32AF51E}" srcOrd="0" destOrd="0" presId="urn:microsoft.com/office/officeart/2005/8/layout/pList1"/>
    <dgm:cxn modelId="{A4ABA23F-1AA9-4AD5-A8AD-FA5ABC884D81}" type="presParOf" srcId="{40EC81F6-986A-4713-B537-D38CF32AF51E}" destId="{203E369E-7FC2-414A-B37C-B29BF80F246E}" srcOrd="0" destOrd="0" presId="urn:microsoft.com/office/officeart/2005/8/layout/pList1"/>
    <dgm:cxn modelId="{15C87DC1-7400-4C0A-ACFF-35E8BC11ED24}" type="presParOf" srcId="{203E369E-7FC2-414A-B37C-B29BF80F246E}" destId="{33E55AEE-092F-4017-89C2-2E6854697E50}" srcOrd="0" destOrd="0" presId="urn:microsoft.com/office/officeart/2005/8/layout/pList1"/>
    <dgm:cxn modelId="{4737B017-7706-41FD-81D0-B3B269E9B39F}" type="presParOf" srcId="{203E369E-7FC2-414A-B37C-B29BF80F246E}" destId="{552217BA-CDCB-458F-8FBA-27FBC9FD0889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55AEE-092F-4017-89C2-2E6854697E50}">
      <dsp:nvSpPr>
        <dsp:cNvPr id="0" name=""/>
        <dsp:cNvSpPr/>
      </dsp:nvSpPr>
      <dsp:spPr>
        <a:xfrm>
          <a:off x="266879" y="527"/>
          <a:ext cx="888604" cy="612248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217BA-CDCB-458F-8FBA-27FBC9FD0889}">
      <dsp:nvSpPr>
        <dsp:cNvPr id="0" name=""/>
        <dsp:cNvSpPr/>
      </dsp:nvSpPr>
      <dsp:spPr>
        <a:xfrm>
          <a:off x="266879" y="612775"/>
          <a:ext cx="888604" cy="329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0" numCol="1" spcCol="1270" anchor="t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Bee covered in Pollen.</a:t>
          </a:r>
          <a:endParaRPr lang="en-US" sz="1050" kern="1200" dirty="0"/>
        </a:p>
      </dsp:txBody>
      <dsp:txXfrm>
        <a:off x="266879" y="612775"/>
        <a:ext cx="888604" cy="329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9CE669B-3989-440D-88FB-D32FCDE09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31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BEA2747-3892-489A-B543-EBE5CA67FA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915AF-2717-447C-B8EF-0C517E7DB97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1973F-AF50-4289-B5DD-86BAD9D05C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F091E8-D9CB-4178-A2F7-D797102339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484D2-80F7-4461-A8B8-D34A86F60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B54E1-71FF-4013-BFD0-7E6D60AEA2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9CDB0-4A48-4826-912A-02278A1BE6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64904-23B4-4C74-A8A2-BAF97B67A63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BE510-E167-4F42-88EC-CCE06E7900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624F41-3435-4BD8-82BD-7933A80C0E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8B91B-B045-483E-A34D-4C9604CB84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A4525364-0B31-4C6D-885F-461B79B0DC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10" Type="http://schemas.openxmlformats.org/officeDocument/2006/relationships/audio" Target="../media/audio1.wav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image" Target="../media/image1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.wav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audio" Target="../media/audio3.wav"/><Relationship Id="rId7" Type="http://schemas.openxmlformats.org/officeDocument/2006/relationships/diagramQuickStyle" Target="../diagrams/quickStyle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audio" Target="../media/audio1.wav"/><Relationship Id="rId4" Type="http://schemas.openxmlformats.org/officeDocument/2006/relationships/image" Target="../media/image17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1447800" y="685800"/>
            <a:ext cx="5562600" cy="51816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  <a:scene3d>
              <a:camera prst="legacyPerspectiveBottomRight">
                <a:rot lat="0" lon="21239998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en-US" sz="44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 Black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04024" y="698480"/>
            <a:ext cx="536357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Flower Parts: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Preparing for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rgbClr val="00206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Dissection!</a:t>
            </a:r>
          </a:p>
        </p:txBody>
      </p:sp>
      <p:pic>
        <p:nvPicPr>
          <p:cNvPr id="2051" name="Picture 3" descr="C:\Users\Oggie\AppData\Local\Microsoft\Windows\Temporary Internet Files\Content.IE5\V2RQIESW\MP900427728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9100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Oggie\AppData\Local\Microsoft\Windows\Temporary Internet Files\Content.IE5\V2RQIESW\MP900427725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4196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Oggie\AppData\Local\Microsoft\Windows\Temporary Internet Files\Content.IE5\01U6ZKNO\MP90042771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400" y="4445000"/>
            <a:ext cx="19304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7" descr="data:image/jpeg;base64,/9j/4AAQSkZJRgABAQAAAQABAAD/2wCEAAkGBhQQEBAQEBAPDxAQDw8PDQ8PDw8PDQ8PFBAVFBQQFBUXHCYeFxkjGRQUHy8gIycpLCwsFR8xNTAqNSYrLCkBCQoKDgwOGg8PGCwcHRwpKS0pKSwpLSksKSksKiktKS8qMCksKSopKiksKSwqLC8uKiowKSkwKTApKSwsLCkpLP/AABEIAO4A0wMBIgACEQEDEQH/xAAbAAACAgMBAAAAAAAAAAAAAAADBAIFAAEGB//EAD0QAAICAQMCAwUFBQcEAwAAAAECAAMRBBIhBTETIkEGMlFhcRQjgZGhQlJyscEVJGJjkqLRB4Ky8DM0wv/EABoBAAMBAQEBAAAAAAAAAAAAAAIDBAEABQb/xAAzEQACAgEDAgIIBgIDAQAAAAAAAQIRAwQSITFBUWETInGBscHR8AUUIzKRoeHxQlKyFf/aAAwDAQACEQMRAD8A9LtuiF9k3bfErrp8ble5noJ0Sa2YtkSe6aXUQYozcWqvJhojXbmMK8CTaDJWCKWJGi0GywE2Y0KmuYEhiJgEcjKIATcmVkY2JxqZiSE1GWGiDCDaFME7QbHIXdoJmkrWi1jzqBbI3mV7pGneBMYkIfIpZVE7UlowilyQk6FSRT3jETsEs9TXK22UwdkkkBJmAyJmobQpk8zUjmbg0YewWXxOy6Qsui7vPJaPSsk90ytoIJmHSud0MQ7pjHUERpGI/TFSKETKyJELIMYKRtAmE1NsZEmOiZRtjxF2eTssiltsoijGMCyS8SIrbCGydI5MO9kT1GomrLYhfbOirMc6JWamLPqItbZBeJKFEVLIMG2SVsxdXzGaxMlwBF2SAgra40qSFoiLCZU6mqVOprl5qVlTqK4/GyeaK0iQIhnWQIlYhoHMktsyYCejs80BmQMLUJBKB6CC1iM1pAIIdGiXAahlUjCGK12wniwNgxDO6RZoHxJrfB20GiTNA2WTHaBseMijWiFlsXdsybys1PVlQkbbLNpZX8JDZsK1+IQQOeEBb6SuMXLhITLgslOJjtAU6gOMqc/H4jjODCSeaaZhCyJ3CPEQNtU2BjjZVOmYFklqdPINpZRuFvExKquN1pCJp4wtMVKR0YEEWasqjASJdQ6tVTw9ihv3B5n/ANI/rFJSm6irG1XUU1Vcq9SkMntEjOS1Fz1gE/dsosZvQZwQo+fJg+reFfUbNFbangVNZrhqXqqOSQESlRyxHmH5es9LDpJvq0hM/YVNo5g8R86dsO7V7UcVGoixGVWKgkYBJ5GTg9s8xZ646cNj2kkogMTJIrMggUd4q5jNaTKkjK1zz5SLeTSrMzJNxAs0BMJM2bcTa3xWyyQFkOuA0yxW6E8WIIYVWiWh0WMFpBmkd0gZ0UNshqb9iM3fapbA7nAzicF0sP4p1lr2U7W213jyH7RtHiA/4gCBg9xnvzOw6wM02A2CoMoU2ntXlgN5+nec7qdRdXbqLNQ39oaXxl0jlAosWwVKaNSqjgvtKjPqZfhXqOnTEtrcrXAXpmur05SsWs3iXsXYqPD8N8lSMDIYOcY9Q3ynUIQcEHIPIPxHxnJaDXW31NimsWUlWG8hbMgnz7SPQjkS26BrmK+Hbs8XNjbUI4Xf2x6YyPwIgTTyLn90evPVe47JDY7XRl6omeFmZTzHESSPgKCsTNEG1UsjVFNXYtal3YKo7luB9PrOTbdDdqAbJoXrv8MMu/BYqXVAqDku7HhV+ZiNHtFpbQ6m81tzyWFKqufeLHJJPoqjPzEp+t+y1TsGrvFSspZg+57LWJyClS5YDH7xzKlihCSWZ15V8fv+BahKauCLOvTW62u+xNQtdNZtRBplZnu2ftG19oVCfWc50fpQ2ix209eec3NvJPxC5AP45i+o02pqq8LOoGnySEOa0PPcr3GfnLPQa/7Qg0un0emQKha+y5gRhe7s55A/Ex81Pa1ja232rhebbHYlDHK5rnz+XBrqOrIGyrW+I54WqioDJ+A2iV3TaaLlVLK7VuDO92oFqlsdlVa2AHzPOTiN6CmwXm4VXUIU2LbSWpADDBZGK8ggNj+csNU247sLkAKGCIjFR7u7aACQMDsO0fCtNCv+T8l/dJE2pzemlx0Xt+bK3ZtUICWVS2zdjOGbJ7fE8wbLGXrgmWT25O2RtCpSZDbZkLkVtO9qEYgqobE8+RYkCsgHEYsOIpZZFmbQLrJJXNZyYZBD3MNIkqwgWQzJAwQkzJB3mWPFnthJBOQn11A+ntQuqBkILt7ijjk/Kchp+kEWltHaVanUFmSws1LbcGoj4+UkTquqpvptT96tl/MSg9jW8l2feFu0/wDaNo/lKfSvHgk4+PxGaTHHNlqQzo+im5rNRdY63s7h/CbaqEHGOO/GIlWfsTXBrT4oTfpSRlbK2IW1WPcHaox8OZYanXFHvZX2UqaxfatYvFFzI2zegIbDbVGR2OJVrr7F2X6i2uu5Krfub68KwYYNf+JHQnkdiCDjjLNJHPu3ya2tdPp5dh+s9Co7I/uX3yeh6Q5APHIDcEEcjPBj6NOW9lepZRKmCApp628gKsoX7tltU+64KjnsQQfWWOo1j2eSg7FOQ12Ofog+Pzk+ox7Ju+Eu5NgUp8RXI9rOt00nbY53YO1K0NtjN6IFHqfngTntV0u3WHfqCKKgCVr3A2AfvOw8q/QfrHKqqdKfQ3N+8w8VvmWPYQrauo83Wo/qEUM1S/hjzH5n8pN+ZlFViTXnXL9ngepDSJcz58u3+Sh0vsrpNwbLso7eZmZz8QFHlH6mX1eoWoYp01p4/ZqCZ/FiDCnrVQ7Cw/JKLf8AiIdR9rFqXPg3/BSyeGmfqYiUs+okk035N/6HqOPEm0lEp+r+0F91i6aug1u5A2Ha9jZ9PgPrEdR0wfaWX7E3hlTUN1rsgcHDXeIg2tyGGBxIVp9psW22nUNYzksam8KsVBPRsEgglST2x9Z1dFYqrFNZtFS4ISyw2YbaAx/E5OO3M+ghGGkxqlUmunPXx80jxM+WWaTV2vkKFAq7E3LWCxSsuzKgJ7DcfhgfhAPHbViVwkl7nbEyjQtZF2hLTA5lEYE0mRMySmRm0Wd8kkWglaadp5MmWpohdZFbGkrYBjMo6yStDq8U3TBbNoxyG98l4kV8SaNsJRsDcMWPA7M8AEn5SHi/MfnHlcLtAPB2nIBy2fw7RWSTgroq02B6iVJ1QlfoiOGBG4HGfh2nJ+y4I1OrrUBiC9wUkgMVzuUkds4x+M73WYNKWEkeZgcggYPI5P0nJ6dq9HrrbDYhOoHkrXLOnlVmZsfsHaefQ9+JTp28kGmuq+DGRX5fPSfTv7gOo6MBRVqFzU196NqEBzvou1AcVv6ELlMfSWPWrRc4oqQNdU4feQNmmbPvPnuTyNvqDzK+zWfba00GnY5A/vNpHkrorbKkEcMWwoHzEu06Pbpk26YK6s29xqWIbxCBlxYBk5wMgg/IiNnapzfrK6+Q1KLTUVw6soNVo3oupsutz5kqrvYFE8LaQaLinO3sMkHj+GdJodS2oXKfc1glTgq9xI7jI4UfPnIIMrBc9uK7LxWxYfdJWq1hlbIxY+d5zjtj6Q2o192kqrqCVOWda9O5AqLFs+RiOGOcAduMQM6lqIKPG9dPB/KzdPJYJv8A6v8AovKdEiDyqBnuxG52PxLHkwhIHcgfUgTznWe0mttdq91iMpKNXXWVZWBwVPqDAJ7Pau88pax9fFcj/wAjJf8A5clzmyKPv+tFL10XxCLkejP1Csd7ax/3rOZ9oep1apq9LXbWNzjddYxWiv5lv+AYhR/07vPLGpPqxJ/QSzr9hilbjiywqQn3hrVT6HtkxmHFo9PNTeXc10S+/mBPLnzRcVDbfdsrNHedGKvvrrVss+9FJD0mlW89Y3ZIfGxuOOwPbjpHcHlTuU+62MZX0OPScd0DTmjWVrZY9G61aTamChXcBYpY8MvxH4GdbqtQWZmPdmZieAMk5M9TXOLUZLv8ODxcbcW0yFjxO2ybtuitryOCNnM1aYKaayRDSuLolbJzJICZC3HWdusxhBq8kXniMoQC1YpYI45jCdFtZQ4TynkHImp0uTUm+hT21MpwwKn4EEGaAnQ26ZzWTYudpAOeSPg3yHpF+kBUtVmTevbHdlP7wHriDHOnxLh/H2FktFLbui7X9oTp6Vay7tuF9CxA/IGaTpLdwu74kEMT9fWdH1dSRuRgQecA+nxxK/SMyHPOD3kz1cq9XoUw0EJQ3XyILRj0x+k6LT9K8bRAgfeVs+w+p5ztMidA1gPkb0wcdpa9MpaqpamGCxsyRyB2IyZn5iE4vcS7ZYJpwfQ5f2ouZNAUqQsyIlt7A80V5Pn24y/Y+Uc4BnnFT21u+r040X2iy5Rp6dKzW2aQja4Fa5O9LQSvqBkg4npx1ZepjXktrLbBTjnyq3hoR8gilvxnG9Z/6fWoQ2mp31s+XpBItpbODZWw5AxyV9cT19D+IQh+lJV4c/ybn07n+pfjwVFgtouequ3TUnT1MGty1a6vfqA7Uqp91q2tZcccKfhLfUdP6gvvVUXjv5brEYjHBGWlf7KWgeMllTKBdcr3uS9yEbXR2z+76nHIYZ4ndVaS1U36TZYF41HT7G21hsZLaazk1AjkLypB9Jfqdrn0V+ff3isMpRh1deXY4LW23sp0z6VNH4qlfF1NhavcfRWxtDfWXGn6Ea6lpvA8IbCSN1mmcr23A8pn49ue8u9P1XTastp2zRd7lmi1iqlpPqFzw/8AOV79B1GkuzpX+6PD6S8sasjvsYklCf0kk5tLbWx9vC/b2/gdFRb3fu+/AW/t37FWtdoLOnvMzBhdVnC2q/vZxgHdnt3lmnVRaiOfJTYoZLkO/Ge2TjyfWV3WdDXfU16o1d2mVzZQxCWUEj3x6cEBgw8rYI9YXpXUVKFQyZTy2IAiqpxyPL5SDkkEcH9JHq8UZY/SqPrJ+t29/gW6SVZPR3w16v0LpqD6WuP9DD+U5n2m9pXpWypGWxsYaysH7oH98dgT9ZSdd9ptu6vTO4pyQ2Dt2sP2Ubvs/wCOJY9N9nK9MS93h6zxaksVHLhamfkGxQcM20g4zxmM0v4eor02d8dlXPv+gvVa5QuGPl+PgZ7OdO8Cn7QWovGpRkrJVmekjb4jLu4DZJXOPQkQ9tuZiVBVCoAqjOAOwg7BH6jN6Wd9ux4iAu0BYZOwwBEyAuTIyaCaCyaiM3CycybzNTNxp1tZk8wKtJhpG4ldEsZ4HJ9JfaWjw02Atk++cnv8B8pQV2lSGHBHaWGn6p+9+c8/VrLSWP8AyWaXYm3J8jrkjcG8yn0x5gPXBEpXO1iufXKnsfpJdR62azuCNZX+1sH3ifPB94RGzXrYNy5IxnB4dfwi448soreuezPSjqoYuXyn1rt5lxX1AOuNw8RCcqeGYTWl1i7wlxYVnO1xx9A3/MoW1SWEKSVb9luxDfEH+kcrc42vjPbI7Z+MQ47XfT77F8FiyQuDtP8AlHd3a1aUBZmfAByPMW+m3v8AhKj+07L0YYaurbuaxxsdqzyQoHIJ5GTiJez2t2hqnI8qsUY++B6qD/L6mSfVkoPE8iKgGBxvOMbsevbvEqFNpK34nmflNk3Hr5/Qb0WrqXwvDrUbmPhBRxWu3GB9R/OMajqY2kL5XZsMhOSq4Pm4+QlLRq8V5RQmRtXPmYp+PaKX22MbUUUoCArHFnjvWwG4VgcHgEfLM2ONb+X0HT0126+7C3+z2j1YSy2oC00Ihtrd0sK7QBnacN+M3otJZpyqBssi7aLhllaodqNQM849GH6HOS9PcgEFRWp7VuQxQY7cf+iDu1gyVXcxHHBCqPqTLMefLjbTdrsnzX0Ojpk3wOdR6Xp+oKK9RWq3hMrtYeOgBxuRwPMufj+IEqU1eo6eVr1udXoeFTWKpN+nHYC4Dkr8+fr6RDrN7blsVwTXyFVtr59WRx7rfXg9jOj6F19dRWA7KxJ8PcQFy5H/AMVqH3H/AEb0+E9bDnlOHKtd14ewk1Gm9FK1x5lX7b6FH0q3eJtr3VhtRUQx+zWNtft764OcfKcd1D7Ncmp8MigJp6hQirto1F9K7b7kccjhUfB755GTLv2gpr0+oamu1U01Sprr9EWwl1ldqnwas5Cuy87R3x2iur0C3pahS6vOru1Ot0FgSn7OtzgVmkkZ3FCMjscfHE9jRxUMV3w+V9/yeZqJtz80V/Qui1ppz41Vd7XBLaLNxwlZBGcYBye+CcYI4zLY9sdgO0ynSrWqovCoNqDOcKOwzMaQ6jM8j8uxMkDdovY0Oyxe0yVHAHM0qzWeYVYbdIF8mBJspJrCFYG4EVImQxWah2dRfK0nuggZMGZRYie6a3zYEzbAaNMDRa/p4J3IQrd8fsn6fCMTc5K+pzVlXqtGRgkYz3+Kn4/MZ9ZurUsrbWzjjnuRLB9KbCgVgHBIUN7rBv2c+kZ6poTUpA3I4BXIyGwD8fSFLBHJG3wZi1E9PO4/7Aai/wAPZuIBPfBz+Z+OIxqdULNgJ8gwAM9wO2TKg7GXY5YkADKgk9u+T6xAalK87bHY+gcAYInmegatL4HrYfxaDX6i58Ude9gxuYgKo9TgSut6mFJOeTubIPZB8PmZxuv9rHbyErtBycDHI7Sss6szEnd34A+Ubh/DZ9ZBz/FMUf2q/wCj0E+0IKkB85GTjuAZy56/b4lm7ygNmpeyqO3nOefjiVWltcnPbHYf1jfTug+ITuYtzuck5yTLIaWEL3ciMv4pcV6PiXf77lhpNb7qhi+SfLSi/iScYEvLaK9pKCyu4pt3b1dSD3V1Iwy/L8oPS6Nax5R6Yz8oaHB7JbocP3EM5ZJ8zk37yoB1Gwae1Utq8S25bd7LampZAtd7NnL7MeUccnnMsOWbxHJe1lVbLWOXsI9WP1k3gw8qnnnNU+ESPqSaCaSLSBMlkgiDiJ2iP4gLKoCMcRDEJXCGuQPENoHaFWTDQStNgwVEGiREyR3zIdHFwGhUaAs9IelZzHJh1hNkiohBFjUBZJHEKyzSiGkabQYwfUHP5czo/aFlZFde7Kj4z3BXH9ZzxlkLfF0wXvZRkY9Wobvj5g/0j4cxcX3E5o8Wiq02iDJv47HHHPcic31Tp6sTg4wT9fpOs6baFrsQndtDAtn0JyrfqfynJO5ZrPQBgR8puxcOyRnMavQYJz6GQGm90/DMsuoKdx+Z/WRWnAx8f/TCU30OsBTQT2nTdC0xrr837bZA+AHxiPS6NzADnkD5fMy+sXnjsAAPoJ2RLZx3H4I+tfgSLwTNMIgmMRGJVORt3gd8i7SGY3aSSfIYNNqYAmSDRckFGQyJphIVmTMXtGIXsi5WN2JAkQ0E0CE0zTTmCLQkhTJ7pkDvmQ9oB0j+kPRFsRiqTN8BoaWTEGpkoCHIxnkFMi7TKzHLoGGAmwMcjIPxHBkkEkxguQaiLF9rbuM+vHceoMB1TQbXcoBh0FinHdSMw1svhow9ekP71RrP5sBOnN7bT7r++CXUQSSaPN76iTggflH9H0oWIzMMYKqMcdwSZZ6/pu1yMesYpqxSMetrfooiMGRzZNiW6aTK/TdPWv3fp+EOUjO2RZZZyz0UlFUhOwRdljdiwDLCXAiXImyyOIyyxa8znIS0DZpivAPbMRpgCY2rwgeKB5PxILQ6LDu8A9k1vgneCgpSIO8XdoRjBkR8RG4HvmTeyZGmWddshUExUkp512PSJgzTPIgzGmoYmQJhKxAmTVox9A0xjxJrfAlpJTEsNMm5nUaXnTaQ/BiPysM5Rp2XQqd+m0/yscf7wZ21zhJLy/8ASF6nmJT9c0+Lj9cyuVfuU+dln8ll1145vP1MqCmKUH+Zb/QRWmVZJe/4ojxfvA4kHWG2wby+y9izrFLTGrDEdQ0yxUkCseJ3PJ22xW22akJkBc8zBZiCZpBjGqJPY2l0nviSNC+JBcRsWM+JIlosLYRGg1RrZIib2zawmJ1iwWyZCbJkPccdp4UgaY1MAkBbQp4MhYkdZIrbNizqoUxNFpuwwGY27FtkjZC1vB1pG6qYFIbBNm1XM7f2U/8ArDP7Fj4/EAzlKqp1ns2Maez+M4/0x+l/c/YM1EaxnO9Zt++P8Uhq6sKg+djfm0H1Q/efjG9eOVHwQfrkyTT8Kb+/vghwL1xDbBWJGcQdsbZaVl4xKvVPLXVGU2qMZEVJ8FfdbFmeEvXmLkyqMSSTJZkTIlpEtDoVRLdiYbYJmmkWdQSDqYdIFEjdSRckMCVrChZiLJiKOo1tm5uZMs6jr90Ipi5ebF0m6la4C2PFbTJWWxeyyZRzYG8xUPzCam2IrbGxXAq+SzpaWFEp6bZZaeyY4leItKhOj6Ocaa0/4/8A8zl6rZ0fSrf7naf8zH+2N06pv2MLUv8ATOa17Zs/GO9RfzkfBVH+2V2obNw+bD+cZ6i/3r/xEfliT4o1B+1fBkGHqwW6DebDTeY6MB4hqK5U6qvmXt8qtUsaoASRR31xJkltdXFLKpQkTNCXhzPDjXhyLJNsATZZKtYU1TaVzrNQRFjKLBIsYQQGNRNRMJmEyBaLaOZPMyC3zUGgbOtaDzDlZoVyKLKmC2yDrHNkFak3cCVWpErzxLa9ZX2rGwYJlV2I7VrAJUtIi7EoULDjko6FddOt6BbnQ2n/ADvX+ETzeq+d/wCyT50F+fS4f+AjMUKcvYzcmTdEqa/NqFH+Nf5yepszY5+Lt/MwegP96X5MT+WTAh8n6kmTwj6nvfyAwrqHmTStxMlMIDXwQsiGoSWRWL3JH7BUmUttcUdZa3pK29ZjQhgNs14UKiwm2JbBFTVNeHGiJAiC2aCCzZaTME85M6zN80WkCZtRCOMzMhNk1Bo2j//Z"/>
          <p:cNvSpPr>
            <a:spLocks noChangeAspect="1" noChangeArrowheads="1"/>
          </p:cNvSpPr>
          <p:nvPr/>
        </p:nvSpPr>
        <p:spPr bwMode="auto">
          <a:xfrm>
            <a:off x="122238" y="-1095375"/>
            <a:ext cx="2009775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39" y="152400"/>
            <a:ext cx="1905000" cy="1508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871" y="166914"/>
            <a:ext cx="1874901" cy="21145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96" y="2535131"/>
            <a:ext cx="2483804" cy="16558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907" y="2578268"/>
            <a:ext cx="2276865" cy="15872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>
        <p14:ferris dir="l"/>
        <p:sndAc>
          <p:stSnd>
            <p:snd r:embed="rId2" name="chimes.wav"/>
          </p:stSnd>
        </p:sndAc>
      </p:transition>
    </mc:Choice>
    <mc:Fallback xmlns="">
      <p:transition spd="slow" advClick="0" advTm="5000">
        <p:fade/>
        <p:sndAc>
          <p:stSnd>
            <p:snd r:embed="rId10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7724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Bradley Hand ITC" pitchFamily="66" charset="0"/>
            </a:endParaRPr>
          </a:p>
          <a:p>
            <a:pPr algn="ctr"/>
            <a:r>
              <a:rPr lang="en-US" b="1" dirty="0" smtClean="0">
                <a:latin typeface="Bradley Hand ITC" pitchFamily="66" charset="0"/>
              </a:rPr>
              <a:t>You </a:t>
            </a:r>
            <a:r>
              <a:rPr lang="en-US" b="1" dirty="0" smtClean="0">
                <a:latin typeface="Bradley Hand ITC" pitchFamily="66" charset="0"/>
              </a:rPr>
              <a:t>are going to </a:t>
            </a:r>
            <a:endParaRPr lang="en-US" b="1" dirty="0" smtClean="0">
              <a:latin typeface="Bradley Hand ITC" pitchFamily="66" charset="0"/>
            </a:endParaRPr>
          </a:p>
          <a:p>
            <a:pPr algn="ctr"/>
            <a:r>
              <a:rPr lang="en-US" b="1" dirty="0" smtClean="0">
                <a:latin typeface="Bradley Hand ITC" pitchFamily="66" charset="0"/>
              </a:rPr>
              <a:t>get </a:t>
            </a:r>
            <a:r>
              <a:rPr lang="en-US" b="1" dirty="0" smtClean="0">
                <a:latin typeface="Bradley Hand ITC" pitchFamily="66" charset="0"/>
              </a:rPr>
              <a:t>to dissect your own flowers! Yay! </a:t>
            </a:r>
          </a:p>
          <a:p>
            <a:pPr algn="ctr"/>
            <a:endParaRPr lang="en-US" sz="800" dirty="0">
              <a:latin typeface="Bradley Hand ITC" pitchFamily="66" charset="0"/>
            </a:endParaRPr>
          </a:p>
          <a:p>
            <a:pPr algn="ctr"/>
            <a:r>
              <a:rPr lang="en-US" dirty="0" smtClean="0">
                <a:latin typeface="Bradley Hand ITC" pitchFamily="66" charset="0"/>
              </a:rPr>
              <a:t>Why do we dissect flowers?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dirty="0" smtClean="0">
                <a:latin typeface="Bradley Hand ITC" pitchFamily="66" charset="0"/>
              </a:rPr>
              <a:t>It helps us understand how pollination works! 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dirty="0" smtClean="0">
                <a:latin typeface="Bradley Hand ITC" pitchFamily="66" charset="0"/>
              </a:rPr>
              <a:t>By identifying each part of the flower and how they relate to pollination, we can connect those relationships in nature that keep the world going round!</a:t>
            </a:r>
          </a:p>
          <a:p>
            <a:pPr marL="457200" indent="-457200" algn="ctr">
              <a:buFont typeface="Wingdings" pitchFamily="2" charset="2"/>
              <a:buChar char="Ø"/>
            </a:pPr>
            <a:r>
              <a:rPr lang="en-US" dirty="0" smtClean="0">
                <a:latin typeface="Bradley Hand ITC" pitchFamily="66" charset="0"/>
              </a:rPr>
              <a:t>We will get a better understanding as </a:t>
            </a:r>
            <a:r>
              <a:rPr lang="en-US" dirty="0" smtClean="0">
                <a:latin typeface="Bradley Hand ITC" pitchFamily="66" charset="0"/>
              </a:rPr>
              <a:t>to why </a:t>
            </a:r>
            <a:r>
              <a:rPr lang="en-US" dirty="0" smtClean="0">
                <a:latin typeface="Bradley Hand ITC" pitchFamily="66" charset="0"/>
              </a:rPr>
              <a:t>pollinators are so attracted to flowers!</a:t>
            </a:r>
            <a:endParaRPr lang="en-US" dirty="0">
              <a:latin typeface="Bradley Hand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8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60000">
        <p14:ripple/>
        <p:sndAc>
          <p:stSnd>
            <p:snd r:embed="rId2" name="chimes.wav"/>
          </p:stSnd>
        </p:sndAc>
      </p:transition>
    </mc:Choice>
    <mc:Fallback xmlns="">
      <p:transition spd="slow" advTm="60000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538163" y="3524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3" y="1291278"/>
            <a:ext cx="8121737" cy="46523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90000">
        <p14:switch dir="r"/>
        <p:sndAc>
          <p:stSnd>
            <p:snd r:embed="rId2" name="chimes.wav"/>
          </p:stSnd>
        </p:sndAc>
      </p:transition>
    </mc:Choice>
    <mc:Fallback xmlns="">
      <p:transition spd="slow" advTm="90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475565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Petals</a:t>
            </a:r>
            <a:endParaRPr lang="en-US" sz="2800" b="1" u="sng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Bradley Hand ITC" pitchFamily="66" charset="0"/>
                <a:cs typeface="Arial" charset="0"/>
              </a:rPr>
              <a:t>Petals </a:t>
            </a:r>
            <a:r>
              <a:rPr lang="en-US" sz="2800" dirty="0" smtClean="0">
                <a:latin typeface="Bradley Hand ITC" pitchFamily="66" charset="0"/>
                <a:cs typeface="Arial" charset="0"/>
              </a:rPr>
              <a:t>are colorful &amp; sweet smelling to attract pollinators.</a:t>
            </a:r>
            <a:endParaRPr lang="en-US" sz="2800" b="1" dirty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Stalk/Stem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It holds up the flower giving support to the flower. Also provides a highway for water &amp; food to supply the plant with it’s needs.</a:t>
            </a:r>
            <a:r>
              <a:rPr lang="en-US" sz="2800" b="1" dirty="0" smtClean="0">
                <a:latin typeface="Bradley Hand ITC" pitchFamily="66" charset="0"/>
              </a:rPr>
              <a:t>                                    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latin typeface="Bradley Hand ITC" pitchFamily="66" charset="0"/>
              </a:rPr>
              <a:t>	</a:t>
            </a:r>
            <a:r>
              <a:rPr lang="en-US" sz="2800" b="1" dirty="0" smtClean="0">
                <a:latin typeface="Bradley Hand ITC" pitchFamily="66" charset="0"/>
              </a:rPr>
              <a:t>			</a:t>
            </a:r>
            <a:r>
              <a:rPr lang="en-US" sz="1800" b="1" dirty="0" smtClean="0">
                <a:latin typeface="Bradley Hand ITC" pitchFamily="66" charset="0"/>
              </a:rPr>
              <a:t>Nectary </a:t>
            </a:r>
            <a:r>
              <a:rPr lang="en-US" sz="1800" b="1" dirty="0">
                <a:latin typeface="Bradley Hand ITC" pitchFamily="66" charset="0"/>
              </a:rPr>
              <a:t>filled with </a:t>
            </a:r>
            <a:r>
              <a:rPr lang="en-US" sz="1800" b="1" dirty="0" smtClean="0">
                <a:latin typeface="Bradley Hand ITC" pitchFamily="66" charset="0"/>
              </a:rPr>
              <a:t>nectar</a:t>
            </a:r>
            <a:endParaRPr lang="en-US" sz="1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Nectary 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This is where a rich, sugary liquid called nectar is produced by plants to attract pollinating animals. 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</p:txBody>
      </p:sp>
      <p:pic>
        <p:nvPicPr>
          <p:cNvPr id="5123" name="Picture 3" descr="C:\Users\Oggie\AppData\Local\Microsoft\Windows\Temporary Internet Files\Content.IE5\V2RQIESW\MP90042663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055" y="90176"/>
            <a:ext cx="990638" cy="104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Oggie\AppData\Local\Microsoft\Windows\Temporary Internet Files\Content.IE5\01U6ZKNO\MP90039897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25285" y="2966899"/>
            <a:ext cx="1045029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reeform 5"/>
          <p:cNvSpPr/>
          <p:nvPr/>
        </p:nvSpPr>
        <p:spPr>
          <a:xfrm>
            <a:off x="5446485" y="4042092"/>
            <a:ext cx="2028825" cy="1226185"/>
          </a:xfrm>
          <a:custGeom>
            <a:avLst/>
            <a:gdLst>
              <a:gd name="connsiteX0" fmla="*/ 0 w 2218737"/>
              <a:gd name="connsiteY0" fmla="*/ 140505 h 1531161"/>
              <a:gd name="connsiteX1" fmla="*/ 1095375 w 2218737"/>
              <a:gd name="connsiteY1" fmla="*/ 1531155 h 1531161"/>
              <a:gd name="connsiteX2" fmla="*/ 2085975 w 2218737"/>
              <a:gd name="connsiteY2" fmla="*/ 159555 h 1531161"/>
              <a:gd name="connsiteX3" fmla="*/ 2181225 w 2218737"/>
              <a:gd name="connsiteY3" fmla="*/ 83355 h 153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8737" h="1531161">
                <a:moveTo>
                  <a:pt x="0" y="140505"/>
                </a:moveTo>
                <a:cubicBezTo>
                  <a:pt x="373856" y="834242"/>
                  <a:pt x="747713" y="1527980"/>
                  <a:pt x="1095375" y="1531155"/>
                </a:cubicBezTo>
                <a:cubicBezTo>
                  <a:pt x="1443037" y="1534330"/>
                  <a:pt x="1905000" y="400855"/>
                  <a:pt x="2085975" y="159555"/>
                </a:cubicBezTo>
                <a:cubicBezTo>
                  <a:pt x="2266950" y="-81745"/>
                  <a:pt x="2224087" y="805"/>
                  <a:pt x="2181225" y="8335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460898" y="4653911"/>
            <a:ext cx="518795" cy="594995"/>
          </a:xfrm>
          <a:custGeom>
            <a:avLst/>
            <a:gdLst>
              <a:gd name="connsiteX0" fmla="*/ 0 w 519074"/>
              <a:gd name="connsiteY0" fmla="*/ 595167 h 595167"/>
              <a:gd name="connsiteX1" fmla="*/ 476250 w 519074"/>
              <a:gd name="connsiteY1" fmla="*/ 52242 h 595167"/>
              <a:gd name="connsiteX2" fmla="*/ 466725 w 519074"/>
              <a:gd name="connsiteY2" fmla="*/ 52242 h 595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9074" h="595167">
                <a:moveTo>
                  <a:pt x="0" y="595167"/>
                </a:moveTo>
                <a:lnTo>
                  <a:pt x="476250" y="52242"/>
                </a:lnTo>
                <a:cubicBezTo>
                  <a:pt x="554037" y="-38245"/>
                  <a:pt x="510381" y="6998"/>
                  <a:pt x="466725" y="5224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/>
          <p:nvPr/>
        </p:nvSpPr>
        <p:spPr>
          <a:xfrm rot="20415115">
            <a:off x="5976310" y="4735590"/>
            <a:ext cx="396566" cy="590042"/>
          </a:xfrm>
          <a:custGeom>
            <a:avLst/>
            <a:gdLst>
              <a:gd name="connsiteX0" fmla="*/ 0 w 447675"/>
              <a:gd name="connsiteY0" fmla="*/ 25900 h 511675"/>
              <a:gd name="connsiteX1" fmla="*/ 104775 w 447675"/>
              <a:gd name="connsiteY1" fmla="*/ 54475 h 511675"/>
              <a:gd name="connsiteX2" fmla="*/ 447675 w 447675"/>
              <a:gd name="connsiteY2" fmla="*/ 511675 h 511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7675" h="511675">
                <a:moveTo>
                  <a:pt x="0" y="25900"/>
                </a:moveTo>
                <a:cubicBezTo>
                  <a:pt x="15081" y="-294"/>
                  <a:pt x="30163" y="-26487"/>
                  <a:pt x="104775" y="54475"/>
                </a:cubicBezTo>
                <a:cubicBezTo>
                  <a:pt x="179387" y="135437"/>
                  <a:pt x="313531" y="323556"/>
                  <a:pt x="447675" y="51167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518169" y="4653595"/>
            <a:ext cx="219643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182883" y="4685944"/>
            <a:ext cx="161924" cy="261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90000">
        <p:blinds dir="vert"/>
        <p:sndAc>
          <p:stSnd>
            <p:snd r:embed="rId2" name="chimes.wav"/>
          </p:stSnd>
        </p:sndAc>
      </p:transition>
    </mc:Choice>
    <mc:Fallback xmlns="">
      <p:transition spd="slow" advTm="90000">
        <p:blinds dir="vert"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" y="76200"/>
            <a:ext cx="8534400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Ovary</a:t>
            </a:r>
            <a:endParaRPr lang="en-US" sz="2800" u="sng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Bradley Hand ITC" pitchFamily="66" charset="0"/>
                <a:cs typeface="Arial" charset="0"/>
              </a:rPr>
              <a:t>This protects the </a:t>
            </a:r>
            <a:r>
              <a:rPr lang="en-US" sz="2800" dirty="0" smtClean="0">
                <a:latin typeface="Bradley Hand ITC" pitchFamily="66" charset="0"/>
                <a:cs typeface="Arial" charset="0"/>
              </a:rPr>
              <a:t>ovules (potential seeds). Once they are fertilized they will become a seed.  The ovary will become the fruit that protects the seeds.</a:t>
            </a:r>
          </a:p>
          <a:p>
            <a:pPr algn="ctr" eaLnBrk="1" hangingPunct="1">
              <a:spcBef>
                <a:spcPct val="50000"/>
              </a:spcBef>
            </a:pPr>
            <a:endParaRPr lang="en-US" sz="2800" b="1" dirty="0" smtClean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800" b="1" dirty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800" b="1" dirty="0" smtClean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en-US" sz="2800" b="1" dirty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Ovules/Egg Cells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Bradley Hand ITC" pitchFamily="66" charset="0"/>
                <a:cs typeface="Arial" charset="0"/>
              </a:rPr>
              <a:t>The </a:t>
            </a:r>
            <a:r>
              <a:rPr lang="en-US" sz="2800" dirty="0" smtClean="0">
                <a:latin typeface="Bradley Hand ITC" pitchFamily="66" charset="0"/>
                <a:cs typeface="Arial" charset="0"/>
              </a:rPr>
              <a:t>Ovules (a potential seed) are </a:t>
            </a:r>
            <a:r>
              <a:rPr lang="en-US" sz="2800" dirty="0">
                <a:latin typeface="Bradley Hand ITC" pitchFamily="66" charset="0"/>
                <a:cs typeface="Arial" charset="0"/>
              </a:rPr>
              <a:t>like the egg in animals and once fertilization has taken place will become the seed. </a:t>
            </a:r>
            <a:endParaRPr lang="en-US" sz="2800" b="1" dirty="0">
              <a:latin typeface="Bradley Hand ITC" pitchFamily="66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075" y="2075147"/>
            <a:ext cx="3219450" cy="27731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90000">
        <p14:vortex dir="r"/>
        <p:sndAc>
          <p:stSnd>
            <p:snd r:embed="rId2" name="chimes.wav"/>
          </p:stSnd>
        </p:sndAc>
      </p:transition>
    </mc:Choice>
    <mc:Fallback xmlns="">
      <p:transition spd="slow" advTm="90000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771" y="533400"/>
            <a:ext cx="82296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u="sng" dirty="0" smtClean="0">
                <a:latin typeface="Bradley Hand ITC" pitchFamily="66" charset="0"/>
                <a:cs typeface="Arial" charset="0"/>
              </a:rPr>
              <a:t>Receptacle</a:t>
            </a:r>
            <a:endParaRPr lang="en-US" u="sng" dirty="0" smtClean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latin typeface="Bradley Hand ITC" pitchFamily="66" charset="0"/>
                <a:cs typeface="Arial" charset="0"/>
              </a:rPr>
              <a:t>This is the thickened part of a stem from which the flower grows. This is also where the flower attaches to the stalk/stem and in some cases becomes part of the fruit after fertilization e.g. strawberry.</a:t>
            </a:r>
            <a:r>
              <a:rPr lang="en-US" sz="2800" dirty="0" smtClean="0">
                <a:latin typeface="Bradley Hand ITC" pitchFamily="66" charset="0"/>
                <a:cs typeface="Arial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2371" y="4090720"/>
            <a:ext cx="7010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b="1" u="sng" dirty="0" smtClean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b="1" u="sng" dirty="0" smtClean="0">
                <a:latin typeface="Bradley Hand ITC" pitchFamily="66" charset="0"/>
                <a:cs typeface="Arial" charset="0"/>
              </a:rPr>
              <a:t>Sepal-</a:t>
            </a:r>
            <a:endParaRPr lang="en-US" u="sng" dirty="0" smtClean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dirty="0" smtClean="0">
                <a:latin typeface="Bradley Hand ITC" pitchFamily="66" charset="0"/>
                <a:cs typeface="Arial" charset="0"/>
              </a:rPr>
              <a:t>Sepals protect the petals when the flowers are still a bud.</a:t>
            </a:r>
          </a:p>
        </p:txBody>
      </p:sp>
      <p:pic>
        <p:nvPicPr>
          <p:cNvPr id="38914" name="Picture 2" descr="http://www.echocamp.org/grounds/red/flower/term/flower/asteraceae_s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397450"/>
            <a:ext cx="1905000" cy="2033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6" name="Picture 4" descr="http://www.world-builders.org/lessons/less/les8/les8gifs/polgifs8/flowerpar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085" y="3296707"/>
            <a:ext cx="2286000" cy="2235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845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90000">
        <p14:flythrough/>
        <p:sndAc>
          <p:stSnd>
            <p:snd r:embed="rId2" name="chimes.wav"/>
          </p:stSnd>
        </p:sndAc>
      </p:transition>
    </mc:Choice>
    <mc:Fallback xmlns="">
      <p:transition spd="slow" advTm="90000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6200" y="304800"/>
            <a:ext cx="9144000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Pistil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The female parts of a flower.  It contains the ovary, the style, and the stigma.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Style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The stalk of the pistil that rises up from the ovary.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Stigma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The part of the pistil that catches the pollen.  There is a sticky substance on the tip to catch the pollen. Shaped different according to the type of flower.</a:t>
            </a:r>
            <a:endParaRPr lang="en-US" sz="2800" dirty="0" smtClean="0">
              <a:latin typeface="Bradley Hand ITC" pitchFamily="66" charset="0"/>
            </a:endParaRPr>
          </a:p>
        </p:txBody>
      </p:sp>
      <p:pic>
        <p:nvPicPr>
          <p:cNvPr id="7172" name="Picture 4" descr="http://www.world-builders.org/lessons/less/les8/les8gifs/polgifs8/pisti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066800"/>
            <a:ext cx="1981200" cy="193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www.backyardnature.net/pix/pistil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5402454"/>
            <a:ext cx="2057400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90000">
        <p:checker/>
        <p:sndAc>
          <p:stSnd>
            <p:snd r:embed="rId2" name="chimes.wav"/>
          </p:stSnd>
        </p:sndAc>
      </p:transition>
    </mc:Choice>
    <mc:Fallback xmlns="">
      <p:transition spd="slow" advTm="90000">
        <p:checker/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3351"/>
            <a:ext cx="9144000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Stamen</a:t>
            </a:r>
            <a:r>
              <a:rPr lang="en-US" sz="2800" b="1" dirty="0" smtClean="0">
                <a:latin typeface="Bradley Hand ITC" pitchFamily="66" charset="0"/>
                <a:cs typeface="Arial" charset="0"/>
              </a:rPr>
              <a:t> 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The male parts of the flower, made up of filaments and anthers.  Responsible for producing pollen.</a:t>
            </a:r>
            <a:endParaRPr lang="en-US" sz="2800" b="1" dirty="0">
              <a:latin typeface="Bradley Hand ITC" pitchFamily="66" charset="0"/>
              <a:cs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Filament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  <a:cs typeface="Arial" charset="0"/>
              </a:rPr>
              <a:t>              The stalk that holds up the anther.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  <a:cs typeface="Arial" charset="0"/>
              </a:rPr>
              <a:t>Anther</a:t>
            </a:r>
            <a:endParaRPr lang="en-US" sz="2800" dirty="0">
              <a:latin typeface="Bradley Hand ITC" pitchFamily="66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</a:rPr>
              <a:t>Located on the top of the filament and holds the pollen until anthers mature.  Once the anthers mature, they burst open releasing the pollen.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u="sng" dirty="0" smtClean="0">
                <a:latin typeface="Bradley Hand ITC" pitchFamily="66" charset="0"/>
              </a:rPr>
              <a:t>Pollen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dirty="0" smtClean="0">
                <a:latin typeface="Bradley Hand ITC" pitchFamily="66" charset="0"/>
              </a:rPr>
              <a:t>The</a:t>
            </a:r>
            <a:r>
              <a:rPr lang="en-US" sz="2800" dirty="0" smtClean="0">
                <a:effectLst/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</a:rPr>
              <a:t>fertilizing</a:t>
            </a:r>
            <a:r>
              <a:rPr lang="en-US" sz="2800" dirty="0" smtClean="0">
                <a:effectLst/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</a:rPr>
              <a:t>element</a:t>
            </a:r>
            <a:r>
              <a:rPr lang="en-US" sz="2800" dirty="0" smtClean="0">
                <a:effectLst/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</a:rPr>
              <a:t>of</a:t>
            </a:r>
            <a:r>
              <a:rPr lang="en-US" sz="2800" dirty="0" smtClean="0">
                <a:effectLst/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</a:rPr>
              <a:t>flowering</a:t>
            </a:r>
            <a:r>
              <a:rPr lang="en-US" sz="2800" dirty="0" smtClean="0">
                <a:effectLst/>
                <a:latin typeface="Bradley Hand ITC" pitchFamily="66" charset="0"/>
              </a:rPr>
              <a:t> plants, </a:t>
            </a:r>
            <a:r>
              <a:rPr lang="en-US" sz="2800" dirty="0" smtClean="0">
                <a:latin typeface="Bradley Hand ITC" pitchFamily="66" charset="0"/>
              </a:rPr>
              <a:t>made</a:t>
            </a:r>
            <a:r>
              <a:rPr lang="en-US" sz="2800" dirty="0" smtClean="0">
                <a:effectLst/>
                <a:latin typeface="Bradley Hand ITC" pitchFamily="66" charset="0"/>
              </a:rPr>
              <a:t> of fine, </a:t>
            </a:r>
            <a:r>
              <a:rPr lang="en-US" sz="2800" dirty="0">
                <a:latin typeface="Bradley Hand ITC" pitchFamily="66" charset="0"/>
              </a:rPr>
              <a:t>powdery</a:t>
            </a:r>
            <a:r>
              <a:rPr lang="en-US" sz="2800" dirty="0" smtClean="0">
                <a:latin typeface="Bradley Hand ITC" pitchFamily="66" charset="0"/>
              </a:rPr>
              <a:t>,</a:t>
            </a:r>
            <a:r>
              <a:rPr lang="en-US" sz="2800" dirty="0" smtClean="0">
                <a:effectLst/>
                <a:latin typeface="Bradley Hand ITC" pitchFamily="66" charset="0"/>
              </a:rPr>
              <a:t> </a:t>
            </a:r>
            <a:r>
              <a:rPr lang="en-US" sz="2800" dirty="0">
                <a:latin typeface="Bradley Hand ITC" pitchFamily="66" charset="0"/>
              </a:rPr>
              <a:t>grains</a:t>
            </a:r>
            <a:r>
              <a:rPr lang="en-US" sz="2800" dirty="0" smtClean="0">
                <a:effectLst/>
                <a:latin typeface="Bradley Hand ITC" pitchFamily="66" charset="0"/>
              </a:rPr>
              <a:t> or </a:t>
            </a:r>
            <a:r>
              <a:rPr lang="en-US" sz="2800" dirty="0" smtClean="0">
                <a:latin typeface="Bradley Hand ITC" pitchFamily="66" charset="0"/>
              </a:rPr>
              <a:t>spores</a:t>
            </a:r>
            <a:r>
              <a:rPr lang="en-US" sz="2800" dirty="0">
                <a:latin typeface="Bradley Hand ITC" pitchFamily="66" charset="0"/>
              </a:rPr>
              <a:t>.</a:t>
            </a:r>
            <a:endParaRPr lang="en-US" sz="2800" b="1" u="sng" dirty="0">
              <a:latin typeface="Bradley Hand ITC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52600"/>
            <a:ext cx="2300482" cy="1636293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56292764"/>
              </p:ext>
            </p:extLst>
          </p:nvPr>
        </p:nvGraphicFramePr>
        <p:xfrm>
          <a:off x="6019800" y="4800600"/>
          <a:ext cx="1422364" cy="942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Tm="90000">
        <p14:ripple/>
        <p:sndAc>
          <p:stSnd>
            <p:snd r:embed="rId2" name="chimes.wav"/>
          </p:stSnd>
        </p:sndAc>
      </p:transition>
    </mc:Choice>
    <mc:Fallback xmlns="">
      <p:transition spd="slow" advTm="90000">
        <p:fade/>
        <p:sndAc>
          <p:stSnd>
            <p:snd r:embed="rId10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45720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Bradley Hand ITC" pitchFamily="66" charset="0"/>
              </a:rPr>
              <a:t>Let’s take one more look…</a:t>
            </a:r>
            <a:endParaRPr lang="en-US" b="1" dirty="0">
              <a:latin typeface="Bradley Hand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59436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radley Hand ITC" pitchFamily="66" charset="0"/>
              </a:rPr>
              <a:t>Take your time, follow the steps, and have fun!</a:t>
            </a:r>
            <a:endParaRPr lang="en-US" b="1" dirty="0">
              <a:latin typeface="Bradley Hand ITC" pitchFamily="66" charset="0"/>
            </a:endParaRPr>
          </a:p>
        </p:txBody>
      </p:sp>
      <p:pic>
        <p:nvPicPr>
          <p:cNvPr id="2050" name="Picture 2" descr="http://www.funsci.com/fun3_en/guide/guide4/micro4_en_8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94375"/>
            <a:ext cx="6210300" cy="4554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449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120000">
        <p14:honeycomb/>
        <p:sndAc>
          <p:stSnd>
            <p:snd r:embed="rId2" name="chimes.wav"/>
          </p:stSnd>
        </p:sndAc>
      </p:transition>
    </mc:Choice>
    <mc:Fallback xmlns="">
      <p:transition spd="slow" advTm="120000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225</TotalTime>
  <Words>391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Belvidere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Belvidere School District</dc:creator>
  <cp:lastModifiedBy>Renee C. Barnett</cp:lastModifiedBy>
  <cp:revision>36</cp:revision>
  <dcterms:created xsi:type="dcterms:W3CDTF">2003-05-01T14:15:33Z</dcterms:created>
  <dcterms:modified xsi:type="dcterms:W3CDTF">2016-11-06T22:43:44Z</dcterms:modified>
</cp:coreProperties>
</file>