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98" r:id="rId17"/>
    <p:sldId id="299" r:id="rId18"/>
    <p:sldId id="288" r:id="rId19"/>
    <p:sldId id="271" r:id="rId20"/>
    <p:sldId id="272" r:id="rId21"/>
    <p:sldId id="297" r:id="rId22"/>
    <p:sldId id="273" r:id="rId23"/>
    <p:sldId id="274" r:id="rId24"/>
    <p:sldId id="275" r:id="rId25"/>
    <p:sldId id="289" r:id="rId26"/>
    <p:sldId id="290" r:id="rId27"/>
    <p:sldId id="291" r:id="rId28"/>
    <p:sldId id="292" r:id="rId29"/>
    <p:sldId id="282" r:id="rId30"/>
    <p:sldId id="293" r:id="rId31"/>
    <p:sldId id="294" r:id="rId32"/>
    <p:sldId id="295" r:id="rId33"/>
    <p:sldId id="296" r:id="rId34"/>
    <p:sldId id="276" r:id="rId35"/>
    <p:sldId id="277" r:id="rId36"/>
    <p:sldId id="278" r:id="rId37"/>
    <p:sldId id="279" r:id="rId38"/>
    <p:sldId id="280" r:id="rId39"/>
    <p:sldId id="28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67" autoAdjust="0"/>
  </p:normalViewPr>
  <p:slideViewPr>
    <p:cSldViewPr snapToGrid="0" snapToObjects="1">
      <p:cViewPr varScale="1">
        <p:scale>
          <a:sx n="70" d="100"/>
          <a:sy n="70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Mitosis, Cell Cycle, 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Review</a:t>
            </a:r>
          </a:p>
          <a:p>
            <a:r>
              <a:rPr lang="en-US" dirty="0" smtClean="0"/>
              <a:t>Biology I Honors</a:t>
            </a:r>
          </a:p>
        </p:txBody>
      </p:sp>
    </p:spTree>
    <p:extLst>
      <p:ext uri="{BB962C8B-B14F-4D97-AF65-F5344CB8AC3E}">
        <p14:creationId xmlns:p14="http://schemas.microsoft.com/office/powerpoint/2010/main" val="25306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450"/>
            <a:ext cx="8913813" cy="1619602"/>
          </a:xfrm>
        </p:spPr>
        <p:txBody>
          <a:bodyPr>
            <a:normAutofit/>
          </a:bodyPr>
          <a:lstStyle/>
          <a:p>
            <a:r>
              <a:rPr lang="en-US" dirty="0" smtClean="0"/>
              <a:t>List the stages below in the order they occur.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529" y="2779088"/>
            <a:ext cx="2963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Interphase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Cytokinesis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Anaphase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Telophase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Prophase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Metaphase</a:t>
            </a:r>
          </a:p>
          <a:p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91128" y="2779088"/>
            <a:ext cx="2963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Interphase</a:t>
            </a:r>
          </a:p>
          <a:p>
            <a:r>
              <a:rPr lang="en-US" sz="3600" b="1" dirty="0" smtClean="0"/>
              <a:t>Prophase</a:t>
            </a:r>
          </a:p>
          <a:p>
            <a:r>
              <a:rPr lang="en-US" sz="3600" b="1" dirty="0" smtClean="0"/>
              <a:t>Metaphase</a:t>
            </a:r>
          </a:p>
          <a:p>
            <a:r>
              <a:rPr lang="en-US" sz="3600" b="1" dirty="0" smtClean="0"/>
              <a:t>Anaphase</a:t>
            </a:r>
          </a:p>
          <a:p>
            <a:r>
              <a:rPr lang="en-US" sz="3600" b="1" dirty="0" err="1" smtClean="0"/>
              <a:t>Telophase</a:t>
            </a:r>
            <a:endParaRPr lang="en-US" sz="3600" b="1" dirty="0" smtClean="0"/>
          </a:p>
          <a:p>
            <a:r>
              <a:rPr lang="en-US" sz="3600" b="1" dirty="0" smtClean="0"/>
              <a:t>Cytokinesis</a:t>
            </a:r>
          </a:p>
        </p:txBody>
      </p:sp>
    </p:spTree>
    <p:extLst>
      <p:ext uri="{BB962C8B-B14F-4D97-AF65-F5344CB8AC3E}">
        <p14:creationId xmlns:p14="http://schemas.microsoft.com/office/powerpoint/2010/main" val="37408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cells are formed during meiosis?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5165323" cy="8973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Sex Cells/Gametes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2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2823"/>
            <a:ext cx="8913813" cy="1685433"/>
          </a:xfrm>
        </p:spPr>
        <p:txBody>
          <a:bodyPr>
            <a:normAutofit/>
          </a:bodyPr>
          <a:lstStyle/>
          <a:p>
            <a:r>
              <a:rPr lang="en-US" dirty="0" smtClean="0"/>
              <a:t>How many autosomes are there in a human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207934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44 autosomes    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000090"/>
                </a:solidFill>
              </a:rPr>
              <a:t>			22 pairs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0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259"/>
            <a:ext cx="8913813" cy="1755997"/>
          </a:xfrm>
        </p:spPr>
        <p:txBody>
          <a:bodyPr/>
          <a:lstStyle/>
          <a:p>
            <a:r>
              <a:rPr lang="en-US" dirty="0" smtClean="0"/>
              <a:t>If a frog has 26 chromosomes, how many chromosomes will be in it’s gametes?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558" y="2650799"/>
            <a:ext cx="3454269" cy="2308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0090"/>
                </a:solidFill>
              </a:rPr>
              <a:t>13 </a:t>
            </a:r>
            <a:r>
              <a:rPr lang="en-US" sz="4800" dirty="0" smtClean="0">
                <a:solidFill>
                  <a:srgbClr val="000090"/>
                </a:solidFill>
              </a:rPr>
              <a:t>          </a:t>
            </a:r>
            <a:r>
              <a:rPr lang="en-US" sz="4800" dirty="0" smtClean="0"/>
              <a:t>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n = haploid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923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259"/>
            <a:ext cx="8913813" cy="1755997"/>
          </a:xfrm>
        </p:spPr>
        <p:txBody>
          <a:bodyPr/>
          <a:lstStyle/>
          <a:p>
            <a:r>
              <a:rPr lang="en-US" dirty="0" smtClean="0"/>
              <a:t>If a cat gamete has 38 chromosomes, how many will it’s </a:t>
            </a:r>
            <a:br>
              <a:rPr lang="en-US" dirty="0" smtClean="0"/>
            </a:br>
            <a:r>
              <a:rPr lang="en-US" dirty="0" smtClean="0"/>
              <a:t>somatic cells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558" y="2650799"/>
            <a:ext cx="3454269" cy="2308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0090"/>
                </a:solidFill>
              </a:rPr>
              <a:t>38 </a:t>
            </a:r>
            <a:r>
              <a:rPr lang="en-US" sz="4800" dirty="0" smtClean="0">
                <a:solidFill>
                  <a:srgbClr val="000090"/>
                </a:solidFill>
              </a:rPr>
              <a:t>          </a:t>
            </a:r>
            <a:r>
              <a:rPr lang="en-US" sz="4800" dirty="0" smtClean="0"/>
              <a:t>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2n = diploid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142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694"/>
            <a:ext cx="8913813" cy="1826562"/>
          </a:xfrm>
        </p:spPr>
        <p:txBody>
          <a:bodyPr/>
          <a:lstStyle/>
          <a:p>
            <a:r>
              <a:rPr lang="en-US" dirty="0" smtClean="0"/>
              <a:t>Which of the following is a substance that causes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A. Autosome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8000"/>
                </a:solidFill>
              </a:rPr>
              <a:t>B. Malignant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90"/>
                </a:solidFill>
              </a:rPr>
              <a:t>C. Carcinogen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660066"/>
                </a:solidFill>
              </a:rPr>
              <a:t>D. benign</a:t>
            </a:r>
            <a:endParaRPr lang="en-US" sz="4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8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r>
              <a:rPr lang="en-US" dirty="0" err="1" smtClean="0"/>
              <a:t>Match’em</a:t>
            </a:r>
            <a:r>
              <a:rPr lang="en-US" dirty="0" smtClean="0"/>
              <a:t> up!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23856"/>
            <a:ext cx="3874178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eriod"/>
              <a:defRPr/>
            </a:pPr>
            <a:r>
              <a:rPr lang="en-US" sz="2400" b="1" dirty="0" smtClean="0"/>
              <a:t>somatic cell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B. Gametes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C. </a:t>
            </a:r>
            <a:r>
              <a:rPr lang="en-US" sz="2000" b="1" dirty="0" smtClean="0"/>
              <a:t>Homologous chromosome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D. Autosome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E. sex chromosome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F. diploid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G. Haploid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H. fertilization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15091" y="921653"/>
            <a:ext cx="4698722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1. 2n </a:t>
            </a:r>
            <a:r>
              <a:rPr lang="en-US" sz="2400" b="1" dirty="0" smtClean="0">
                <a:solidFill>
                  <a:srgbClr val="FF0000"/>
                </a:solidFill>
              </a:rPr>
              <a:t>number of chromosomes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0090"/>
                </a:solidFill>
              </a:rPr>
              <a:t>2. Chromosome </a:t>
            </a:r>
            <a:r>
              <a:rPr lang="en-US" sz="2400" b="1" dirty="0" smtClean="0">
                <a:solidFill>
                  <a:srgbClr val="000090"/>
                </a:solidFill>
              </a:rPr>
              <a:t>pair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8000"/>
                </a:solidFill>
              </a:rPr>
              <a:t>3. X </a:t>
            </a:r>
            <a:r>
              <a:rPr lang="en-US" sz="2400" b="1" dirty="0" smtClean="0">
                <a:solidFill>
                  <a:srgbClr val="008000"/>
                </a:solidFill>
              </a:rPr>
              <a:t>and Y chromosomes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6600"/>
                </a:solidFill>
              </a:rPr>
              <a:t>4. n </a:t>
            </a:r>
            <a:r>
              <a:rPr lang="en-US" sz="2400" b="1" dirty="0" smtClean="0">
                <a:solidFill>
                  <a:srgbClr val="FF6600"/>
                </a:solidFill>
              </a:rPr>
              <a:t>number of chromosomes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800000"/>
                </a:solidFill>
              </a:rPr>
              <a:t>5. Joining </a:t>
            </a:r>
            <a:r>
              <a:rPr lang="en-US" sz="2400" b="1" dirty="0" smtClean="0">
                <a:solidFill>
                  <a:srgbClr val="800000"/>
                </a:solidFill>
              </a:rPr>
              <a:t>of gametes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6. Body </a:t>
            </a:r>
            <a:r>
              <a:rPr lang="en-US" sz="2400" b="1" dirty="0" smtClean="0"/>
              <a:t>cells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660066"/>
                </a:solidFill>
              </a:rPr>
              <a:t>7. Chromosome </a:t>
            </a:r>
            <a:r>
              <a:rPr lang="en-US" sz="2400" b="1" dirty="0" smtClean="0">
                <a:solidFill>
                  <a:srgbClr val="660066"/>
                </a:solidFill>
              </a:rPr>
              <a:t>pairs 1-22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8. Sperm </a:t>
            </a:r>
            <a:r>
              <a:rPr lang="en-US" sz="2400" b="1" dirty="0" smtClean="0">
                <a:solidFill>
                  <a:srgbClr val="0000FF"/>
                </a:solidFill>
              </a:rPr>
              <a:t>and ova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r>
              <a:rPr lang="en-US" dirty="0" err="1" smtClean="0"/>
              <a:t>Match’em</a:t>
            </a:r>
            <a:r>
              <a:rPr lang="en-US" dirty="0" smtClean="0"/>
              <a:t> up!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1123856"/>
            <a:ext cx="8913813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lphaUcPeriod"/>
              <a:defRPr/>
            </a:pPr>
            <a:r>
              <a:rPr lang="en-US" sz="2400" b="1" dirty="0" smtClean="0"/>
              <a:t>somatic cell    			   6.  </a:t>
            </a:r>
            <a:r>
              <a:rPr lang="en-US" sz="2400" b="1" dirty="0"/>
              <a:t>Body cells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B. Gametes          			    </a:t>
            </a:r>
            <a:r>
              <a:rPr lang="en-US" sz="2400" b="1" dirty="0" smtClean="0">
                <a:solidFill>
                  <a:srgbClr val="0000FF"/>
                </a:solidFill>
              </a:rPr>
              <a:t>8.  sperm and ova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C. Homologous chromosome      </a:t>
            </a:r>
            <a:r>
              <a:rPr lang="en-US" sz="2400" b="1" dirty="0" smtClean="0">
                <a:solidFill>
                  <a:srgbClr val="000090"/>
                </a:solidFill>
              </a:rPr>
              <a:t>2. chromosome pair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D. Autosome     			    </a:t>
            </a:r>
            <a:r>
              <a:rPr lang="en-US" sz="2400" b="1" dirty="0" smtClean="0">
                <a:solidFill>
                  <a:srgbClr val="660066"/>
                </a:solidFill>
              </a:rPr>
              <a:t>7.  chromosomes  1-22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E. sex chromosome    		   </a:t>
            </a:r>
            <a:r>
              <a:rPr lang="en-US" sz="2400" b="1" dirty="0" smtClean="0">
                <a:solidFill>
                  <a:srgbClr val="008000"/>
                </a:solidFill>
              </a:rPr>
              <a:t>3. X and Y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F. Diploid                    		  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.  2n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G. Haploid				   </a:t>
            </a:r>
            <a:r>
              <a:rPr lang="en-US" sz="2400" b="1" dirty="0" smtClean="0">
                <a:solidFill>
                  <a:srgbClr val="FF6600"/>
                </a:solidFill>
              </a:rPr>
              <a:t>4.  n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H. Fertilization</a:t>
            </a:r>
            <a:r>
              <a:rPr lang="en-US" sz="2400" dirty="0" smtClean="0"/>
              <a:t>			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800000"/>
                </a:solidFill>
              </a:rPr>
              <a:t>5. </a:t>
            </a:r>
            <a:r>
              <a:rPr lang="en-US" sz="2400" b="1" dirty="0" smtClean="0">
                <a:solidFill>
                  <a:srgbClr val="800000"/>
                </a:solidFill>
              </a:rPr>
              <a:t>joining of </a:t>
            </a:r>
            <a:r>
              <a:rPr lang="en-US" sz="2400" b="1" dirty="0" smtClean="0">
                <a:solidFill>
                  <a:srgbClr val="800000"/>
                </a:solidFill>
              </a:rPr>
              <a:t>gametes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4048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Which statement about mitosis is true?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1837944"/>
            <a:ext cx="8721789" cy="4509712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A.   All cells involved in mitosis are diploid.</a:t>
            </a:r>
          </a:p>
          <a:p>
            <a:r>
              <a:rPr lang="en-US" sz="3600" b="1" dirty="0" smtClean="0">
                <a:solidFill>
                  <a:srgbClr val="000090"/>
                </a:solidFill>
              </a:rPr>
              <a:t>B. </a:t>
            </a:r>
            <a:r>
              <a:rPr lang="en-US" sz="3600" b="1" dirty="0">
                <a:solidFill>
                  <a:srgbClr val="000090"/>
                </a:solidFill>
              </a:rPr>
              <a:t>The daughter cells produced during mitosis </a:t>
            </a:r>
            <a:r>
              <a:rPr lang="en-US" sz="3600" b="1" dirty="0" smtClean="0">
                <a:solidFill>
                  <a:srgbClr val="000090"/>
                </a:solidFill>
              </a:rPr>
              <a:t>are genetically </a:t>
            </a:r>
            <a:r>
              <a:rPr lang="en-US" sz="3600" b="1" dirty="0">
                <a:solidFill>
                  <a:srgbClr val="000090"/>
                </a:solidFill>
              </a:rPr>
              <a:t>different.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C.  Two parent cells are needed for mitosis.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D. </a:t>
            </a:r>
            <a:r>
              <a:rPr lang="en-US" sz="3600" b="1" dirty="0">
                <a:solidFill>
                  <a:srgbClr val="008000"/>
                </a:solidFill>
              </a:rPr>
              <a:t>Mitosis involves 2 cell divisions.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694"/>
            <a:ext cx="8913813" cy="1826562"/>
          </a:xfrm>
        </p:spPr>
        <p:txBody>
          <a:bodyPr/>
          <a:lstStyle/>
          <a:p>
            <a:r>
              <a:rPr lang="en-US" dirty="0" smtClean="0"/>
              <a:t>Which of the following BEST describes metaphase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37" y="2038256"/>
            <a:ext cx="8831091" cy="4755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A. Homologous chromosomes are identical.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8000"/>
                </a:solidFill>
              </a:rPr>
              <a:t>B. </a:t>
            </a:r>
            <a:r>
              <a:rPr lang="en-US" sz="3200" b="1" dirty="0">
                <a:solidFill>
                  <a:srgbClr val="008000"/>
                </a:solidFill>
              </a:rPr>
              <a:t>C</a:t>
            </a:r>
            <a:r>
              <a:rPr lang="en-US" sz="3200" b="1" dirty="0" smtClean="0">
                <a:solidFill>
                  <a:srgbClr val="008000"/>
                </a:solidFill>
              </a:rPr>
              <a:t>hromosomes line up with sister chromatids on either side of the middle plane of a cell.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0090"/>
                </a:solidFill>
              </a:rPr>
              <a:t>C. Homologous chromosomes line up on separate sides of the cell’s equator.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660066"/>
                </a:solidFill>
              </a:rPr>
              <a:t>D. Crossing over occurs during this phase.</a:t>
            </a:r>
            <a:endParaRPr lang="en-US" sz="32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8913813" cy="1394789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The diagram below shows homologous chromosomes during prophase I of meiosis.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3691467"/>
            <a:ext cx="8386233" cy="29125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800" b="1" dirty="0" smtClean="0"/>
              <a:t>Which </a:t>
            </a:r>
            <a:r>
              <a:rPr lang="en-US" sz="1800" b="1" dirty="0"/>
              <a:t>of the following correctly describes the process being illustrated</a:t>
            </a:r>
            <a:r>
              <a:rPr lang="en-US" sz="1800" b="1" dirty="0" smtClean="0"/>
              <a:t>?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A.  mutation in which the DNA content of the gene is altered</a:t>
            </a:r>
          </a:p>
          <a:p>
            <a:r>
              <a:rPr lang="en-US" sz="1800" b="1" dirty="0"/>
              <a:t>B.  segregation of sister chromatids</a:t>
            </a:r>
          </a:p>
          <a:p>
            <a:r>
              <a:rPr lang="en-US" sz="1800" b="1" dirty="0"/>
              <a:t>C.  condensation and segregation of alleles</a:t>
            </a:r>
          </a:p>
          <a:p>
            <a:r>
              <a:rPr lang="en-US" sz="1800" b="1" dirty="0"/>
              <a:t>D.  crossing-over in which alleles are exchanged</a:t>
            </a:r>
          </a:p>
        </p:txBody>
      </p:sp>
      <p:pic>
        <p:nvPicPr>
          <p:cNvPr id="5" name="image09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506134" y="1564124"/>
            <a:ext cx="4131733" cy="212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694"/>
            <a:ext cx="8913813" cy="1826562"/>
          </a:xfrm>
        </p:spPr>
        <p:txBody>
          <a:bodyPr/>
          <a:lstStyle/>
          <a:p>
            <a:r>
              <a:rPr lang="en-US" dirty="0" smtClean="0"/>
              <a:t>During which stage of meiosis do the homologous pairs separate?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90" y="2363915"/>
            <a:ext cx="4639252" cy="3902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A. Metaphase I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8000"/>
                </a:solidFill>
              </a:rPr>
              <a:t>B. </a:t>
            </a:r>
            <a:r>
              <a:rPr lang="en-US" sz="4000" b="1" dirty="0" err="1" smtClean="0">
                <a:solidFill>
                  <a:srgbClr val="008000"/>
                </a:solidFill>
              </a:rPr>
              <a:t>Telophase</a:t>
            </a:r>
            <a:r>
              <a:rPr lang="en-US" sz="4000" b="1" dirty="0" smtClean="0">
                <a:solidFill>
                  <a:srgbClr val="008000"/>
                </a:solidFill>
              </a:rPr>
              <a:t> II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90"/>
                </a:solidFill>
              </a:rPr>
              <a:t>C. Prophase II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660066"/>
                </a:solidFill>
              </a:rPr>
              <a:t>D. Anaphase I</a:t>
            </a:r>
            <a:endParaRPr lang="en-US" sz="4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4705"/>
            <a:ext cx="8913813" cy="16435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difference between a benign tumor and a malignant tumor?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98" y="2269502"/>
            <a:ext cx="8870601" cy="458849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lphaUcPeriod"/>
            </a:pPr>
            <a:r>
              <a:rPr lang="en-US" sz="2800" dirty="0" smtClean="0">
                <a:solidFill>
                  <a:srgbClr val="000090"/>
                </a:solidFill>
              </a:rPr>
              <a:t>A benign tumor is located on the inside of an organ and a malignant tumor is located on the outside of an organ.</a:t>
            </a:r>
          </a:p>
          <a:p>
            <a:pPr marL="457200" indent="-457200">
              <a:buFont typeface="Wingdings 2" pitchFamily="18" charset="2"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Benign tumors </a:t>
            </a:r>
            <a:r>
              <a:rPr lang="en-US" sz="2800" dirty="0">
                <a:solidFill>
                  <a:srgbClr val="FF0000"/>
                </a:solidFill>
              </a:rPr>
              <a:t>contain abnormal cells that stay in a capsule, whereas, malignant tumors have abnormal cells that have spread throughout the </a:t>
            </a:r>
            <a:r>
              <a:rPr lang="en-US" sz="2800" dirty="0" smtClean="0">
                <a:solidFill>
                  <a:srgbClr val="FF0000"/>
                </a:solidFill>
              </a:rPr>
              <a:t>body.</a:t>
            </a:r>
          </a:p>
          <a:p>
            <a:pPr marL="457200" indent="-457200">
              <a:buFont typeface="Wingdings 2" pitchFamily="18" charset="2"/>
              <a:buAutoNum type="alphaUcPeriod"/>
            </a:pPr>
            <a:r>
              <a:rPr lang="en-US" sz="2800" dirty="0" smtClean="0">
                <a:solidFill>
                  <a:srgbClr val="008000"/>
                </a:solidFill>
              </a:rPr>
              <a:t>The cells in a  benign tumor are normal, but there are more of them.  Whereas, a malignant tumor contains abnormal cells.</a:t>
            </a:r>
          </a:p>
          <a:p>
            <a:pPr marL="457200" indent="-457200"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Benign tumors are ones in which the cells have broken off while the malignant tumor remains contained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1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624"/>
            <a:ext cx="8913813" cy="914400"/>
          </a:xfrm>
        </p:spPr>
        <p:txBody>
          <a:bodyPr/>
          <a:lstStyle/>
          <a:p>
            <a:r>
              <a:rPr lang="en-US" b="1" dirty="0" smtClean="0"/>
              <a:t>What is a tumor?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751" y="1645920"/>
            <a:ext cx="8125149" cy="4620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A.  A large cancer cell.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90"/>
                </a:solidFill>
              </a:rPr>
              <a:t>B.  A contained mass of cancer cells.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C.  Cancer cells that have entered the circulatory system.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D.   Non-lethal cancer cells.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5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464"/>
            <a:ext cx="8913813" cy="1667792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type of cell division is used to replace body cells.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584" y="3372067"/>
            <a:ext cx="3507188" cy="132077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0090"/>
                </a:solidFill>
              </a:rPr>
              <a:t>mitosis</a:t>
            </a:r>
            <a:endParaRPr lang="en-US" sz="5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464"/>
            <a:ext cx="8913813" cy="166779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the 3 ways the cell cycle can be regulated?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952" y="2366227"/>
            <a:ext cx="7176254" cy="3031967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rgbClr val="000090"/>
                </a:solidFill>
              </a:rPr>
              <a:t>Cell to cell contact</a:t>
            </a:r>
          </a:p>
          <a:p>
            <a:r>
              <a:rPr lang="en-US" sz="5400" b="1" dirty="0" smtClean="0">
                <a:solidFill>
                  <a:srgbClr val="000090"/>
                </a:solidFill>
              </a:rPr>
              <a:t>Chemicals</a:t>
            </a:r>
          </a:p>
          <a:p>
            <a:r>
              <a:rPr lang="en-US" sz="5400" b="1" dirty="0" err="1" smtClean="0">
                <a:solidFill>
                  <a:srgbClr val="000090"/>
                </a:solidFill>
              </a:rPr>
              <a:t>apoptysis</a:t>
            </a:r>
            <a:endParaRPr lang="en-US" sz="5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410624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Which statement is true in regards to meiosis?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" y="1527048"/>
            <a:ext cx="9070848" cy="495243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A.  The cells formed after meiosis I and meiosis II are haploid.</a:t>
            </a:r>
          </a:p>
          <a:p>
            <a:r>
              <a:rPr lang="en-US" sz="2800" b="1" dirty="0" smtClean="0">
                <a:solidFill>
                  <a:srgbClr val="000090"/>
                </a:solidFill>
              </a:rPr>
              <a:t>B.  The two parent cells in meiosis I divide twice to form 4 daughter cells.</a:t>
            </a:r>
          </a:p>
          <a:p>
            <a:r>
              <a:rPr lang="en-US" sz="2800" b="1" dirty="0" smtClean="0">
                <a:solidFill>
                  <a:srgbClr val="660066"/>
                </a:solidFill>
              </a:rPr>
              <a:t>C.  The cells produced at the end of meiosis II are haploid.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D.  A parent cell proceeds through one cell division to form a daughter cell.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6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I</a:t>
            </a:r>
            <a:endParaRPr lang="en-US" dirty="0"/>
          </a:p>
        </p:txBody>
      </p:sp>
      <p:pic>
        <p:nvPicPr>
          <p:cNvPr id="6" name="Picture 5" descr="metaphase1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85" y="2397356"/>
            <a:ext cx="4043668" cy="406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II</a:t>
            </a:r>
            <a:endParaRPr lang="en-US" dirty="0"/>
          </a:p>
        </p:txBody>
      </p:sp>
      <p:pic>
        <p:nvPicPr>
          <p:cNvPr id="4" name="Picture 3" descr="prophase-I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38" y="2590818"/>
            <a:ext cx="4602796" cy="336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I</a:t>
            </a:r>
            <a:endParaRPr lang="en-US" dirty="0"/>
          </a:p>
        </p:txBody>
      </p:sp>
      <p:pic>
        <p:nvPicPr>
          <p:cNvPr id="6" name="Picture 5" descr="telo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03" y="2688028"/>
            <a:ext cx="5080000" cy="302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278"/>
            <a:ext cx="8913813" cy="914400"/>
          </a:xfrm>
        </p:spPr>
        <p:txBody>
          <a:bodyPr/>
          <a:lstStyle/>
          <a:p>
            <a:r>
              <a:rPr lang="en-US" dirty="0" smtClean="0"/>
              <a:t>What is this?      </a:t>
            </a:r>
            <a:endParaRPr lang="en-US" dirty="0"/>
          </a:p>
        </p:txBody>
      </p:sp>
      <p:pic>
        <p:nvPicPr>
          <p:cNvPr id="8" name="Picture 7" descr="Karyotype_(normal)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2"/>
          <a:stretch/>
        </p:blipFill>
        <p:spPr>
          <a:xfrm>
            <a:off x="829068" y="1345138"/>
            <a:ext cx="5435709" cy="46704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22234" y="1973525"/>
            <a:ext cx="198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Karyotype</a:t>
            </a:r>
            <a:endParaRPr lang="en-US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7" y="0"/>
            <a:ext cx="8913813" cy="914400"/>
          </a:xfrm>
        </p:spPr>
        <p:txBody>
          <a:bodyPr/>
          <a:lstStyle/>
          <a:p>
            <a:r>
              <a:rPr lang="en-US" dirty="0" smtClean="0"/>
              <a:t>Identify the part indicated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132" y="2404533"/>
            <a:ext cx="3843868" cy="362535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Centromere</a:t>
            </a:r>
          </a:p>
          <a:p>
            <a:r>
              <a:rPr lang="en-US" sz="3600" b="1" dirty="0" smtClean="0"/>
              <a:t>Sister chromatids</a:t>
            </a:r>
          </a:p>
          <a:p>
            <a:r>
              <a:rPr lang="en-US" sz="3600" b="1" dirty="0" smtClean="0"/>
              <a:t>chromosome</a:t>
            </a:r>
            <a:endParaRPr lang="en-US" sz="3600" b="1" dirty="0"/>
          </a:p>
        </p:txBody>
      </p:sp>
      <p:pic>
        <p:nvPicPr>
          <p:cNvPr id="4" name="Picture 3" descr="centromer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48"/>
          <a:stretch/>
        </p:blipFill>
        <p:spPr>
          <a:xfrm>
            <a:off x="1727200" y="1841497"/>
            <a:ext cx="2760133" cy="418839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2475692" y="5870817"/>
            <a:ext cx="721290" cy="3725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879600" y="3302000"/>
            <a:ext cx="1507067" cy="3725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3756916" y="5913143"/>
            <a:ext cx="721290" cy="3725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8091167">
            <a:off x="2610654" y="1655230"/>
            <a:ext cx="721290" cy="3725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294347">
            <a:off x="3021615" y="1595395"/>
            <a:ext cx="974005" cy="3715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I</a:t>
            </a:r>
            <a:endParaRPr lang="en-US" dirty="0"/>
          </a:p>
        </p:txBody>
      </p:sp>
      <p:pic>
        <p:nvPicPr>
          <p:cNvPr id="5" name="Picture 4" descr="ana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108" y="2539699"/>
            <a:ext cx="4719798" cy="294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of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114424" y="6266329"/>
            <a:ext cx="7610476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5" name="Picture 4" descr="1-anaphase(06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57" y="2620931"/>
            <a:ext cx="3256265" cy="325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of Mitosis</a:t>
            </a:r>
            <a:endParaRPr lang="en-US" dirty="0"/>
          </a:p>
        </p:txBody>
      </p:sp>
      <p:pic>
        <p:nvPicPr>
          <p:cNvPr id="4" name="Picture 3" descr="metapha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88" y="2515941"/>
            <a:ext cx="5413328" cy="434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of mitosis</a:t>
            </a:r>
            <a:endParaRPr lang="en-US" dirty="0"/>
          </a:p>
        </p:txBody>
      </p:sp>
      <p:pic>
        <p:nvPicPr>
          <p:cNvPr id="4" name="Picture 3" descr="prophasepla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31" y="2482369"/>
            <a:ext cx="5958965" cy="41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pic>
        <p:nvPicPr>
          <p:cNvPr id="4" name="Picture 3" descr="anaphase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56" y="1953681"/>
            <a:ext cx="4681728" cy="3340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9333" y="2963333"/>
            <a:ext cx="3030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Anaphase 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7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pic>
        <p:nvPicPr>
          <p:cNvPr id="3" name="Picture 2" descr="Anaphase2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43"/>
          <a:stretch/>
        </p:blipFill>
        <p:spPr>
          <a:xfrm>
            <a:off x="250031" y="1749698"/>
            <a:ext cx="5503089" cy="349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53120" y="3064933"/>
            <a:ext cx="2850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Anaphase 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218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pic>
        <p:nvPicPr>
          <p:cNvPr id="5" name="Picture 4" descr="anaphase0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772" y="1790434"/>
            <a:ext cx="4138783" cy="38464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8295" y="3118899"/>
            <a:ext cx="41557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Anaphase of mitosis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33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77095" y="2571155"/>
            <a:ext cx="43001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Telophase</a:t>
            </a:r>
            <a:r>
              <a:rPr lang="en-US" sz="3200" dirty="0" smtClean="0"/>
              <a:t> I of mitosis</a:t>
            </a:r>
            <a:endParaRPr lang="en-US" sz="3200" dirty="0"/>
          </a:p>
        </p:txBody>
      </p:sp>
      <p:pic>
        <p:nvPicPr>
          <p:cNvPr id="3" name="Picture 2" descr="telophase-I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1"/>
          <a:stretch/>
        </p:blipFill>
        <p:spPr>
          <a:xfrm>
            <a:off x="629019" y="1803965"/>
            <a:ext cx="3147113" cy="45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0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77095" y="2571155"/>
            <a:ext cx="27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90"/>
                </a:solidFill>
              </a:rPr>
              <a:t>Prophase</a:t>
            </a:r>
            <a:endParaRPr lang="en-US" sz="4400" dirty="0">
              <a:solidFill>
                <a:srgbClr val="000090"/>
              </a:solidFill>
            </a:endParaRPr>
          </a:p>
        </p:txBody>
      </p:sp>
      <p:pic>
        <p:nvPicPr>
          <p:cNvPr id="4" name="Picture 3" descr="mitosischart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4" t="7839" r="63018" b="69149"/>
          <a:stretch/>
        </p:blipFill>
        <p:spPr>
          <a:xfrm>
            <a:off x="703714" y="2571155"/>
            <a:ext cx="2780531" cy="248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9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44"/>
            <a:ext cx="8913813" cy="914400"/>
          </a:xfrm>
        </p:spPr>
        <p:txBody>
          <a:bodyPr/>
          <a:lstStyle/>
          <a:p>
            <a:r>
              <a:rPr lang="en-US" dirty="0" smtClean="0"/>
              <a:t>Identify the 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4986" y="2955875"/>
            <a:ext cx="33575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90"/>
                </a:solidFill>
              </a:rPr>
              <a:t>Metaphase</a:t>
            </a:r>
          </a:p>
          <a:p>
            <a:r>
              <a:rPr lang="en-US" sz="4400" dirty="0" smtClean="0">
                <a:solidFill>
                  <a:srgbClr val="000090"/>
                </a:solidFill>
              </a:rPr>
              <a:t>mitosis</a:t>
            </a:r>
            <a:endParaRPr lang="en-US" sz="4400" dirty="0">
              <a:solidFill>
                <a:srgbClr val="000090"/>
              </a:solidFill>
            </a:endParaRPr>
          </a:p>
        </p:txBody>
      </p:sp>
      <p:pic>
        <p:nvPicPr>
          <p:cNvPr id="3" name="Picture 2" descr="mitosis_metaphas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34" y="1648652"/>
            <a:ext cx="50800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5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512"/>
            <a:ext cx="8913813" cy="914400"/>
          </a:xfrm>
        </p:spPr>
        <p:txBody>
          <a:bodyPr/>
          <a:lstStyle/>
          <a:p>
            <a:r>
              <a:rPr lang="en-US" dirty="0" smtClean="0"/>
              <a:t>Is the cell haploid or diploid?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180913"/>
            <a:ext cx="8352367" cy="5490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Parent cell of mitosis 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             </a:t>
            </a:r>
            <a:r>
              <a:rPr lang="en-US" sz="3200" b="1" dirty="0" smtClean="0">
                <a:solidFill>
                  <a:srgbClr val="000090"/>
                </a:solidFill>
              </a:rPr>
              <a:t> Diploid</a:t>
            </a:r>
            <a:endParaRPr lang="en-US" sz="3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Parent cell of meiosis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000090"/>
                </a:solidFill>
              </a:rPr>
              <a:t>Diploid</a:t>
            </a:r>
            <a:endParaRPr lang="en-US" sz="3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Daughter cells of meiosis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	</a:t>
            </a:r>
            <a:r>
              <a:rPr lang="en-US" sz="3200" b="1" dirty="0" smtClean="0">
                <a:solidFill>
                  <a:srgbClr val="000090"/>
                </a:solidFill>
              </a:rPr>
              <a:t>Haploid</a:t>
            </a:r>
            <a:endParaRPr lang="en-US" sz="3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Daughter cells of mitosis   </a:t>
            </a:r>
          </a:p>
          <a:p>
            <a:pPr marL="1711325" lvl="5" indent="0">
              <a:buNone/>
            </a:pPr>
            <a:r>
              <a:rPr lang="en-US" sz="3000" b="1" dirty="0" smtClean="0">
                <a:solidFill>
                  <a:srgbClr val="000090"/>
                </a:solidFill>
              </a:rPr>
              <a:t> Diploid</a:t>
            </a:r>
          </a:p>
        </p:txBody>
      </p:sp>
    </p:spTree>
    <p:extLst>
      <p:ext uri="{BB962C8B-B14F-4D97-AF65-F5344CB8AC3E}">
        <p14:creationId xmlns:p14="http://schemas.microsoft.com/office/powerpoint/2010/main" val="5164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789"/>
            <a:ext cx="8913813" cy="914400"/>
          </a:xfrm>
        </p:spPr>
        <p:txBody>
          <a:bodyPr/>
          <a:lstStyle/>
          <a:p>
            <a:r>
              <a:rPr lang="en-US" dirty="0" smtClean="0"/>
              <a:t>How many 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93190"/>
            <a:ext cx="8233833" cy="556481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Parent cells in mitosis</a:t>
            </a:r>
          </a:p>
          <a:p>
            <a:pPr marL="685800" lvl="2" indent="0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1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Parent cells meiosis</a:t>
            </a:r>
          </a:p>
          <a:p>
            <a:pPr marL="685800" lvl="2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1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Daughter cells in meiosis</a:t>
            </a:r>
          </a:p>
          <a:p>
            <a:pPr marL="685800" lvl="2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4</a:t>
            </a:r>
          </a:p>
          <a:p>
            <a:r>
              <a:rPr lang="en-US" sz="3600" dirty="0" smtClean="0">
                <a:solidFill>
                  <a:srgbClr val="000090"/>
                </a:solidFill>
              </a:rPr>
              <a:t>Daughter cells in mitosis</a:t>
            </a:r>
          </a:p>
          <a:p>
            <a:pPr marL="685800" lvl="2" indent="0">
              <a:buNone/>
            </a:pP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536"/>
            <a:ext cx="8913813" cy="1829720"/>
          </a:xfrm>
        </p:spPr>
        <p:txBody>
          <a:bodyPr/>
          <a:lstStyle/>
          <a:p>
            <a:r>
              <a:rPr lang="en-US" dirty="0" smtClean="0"/>
              <a:t>During which stage of the cell cycle does DNA replicate?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329" y="3507201"/>
            <a:ext cx="2197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Synthesis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748px-Cell_Cycle_2-2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67" y="2075414"/>
            <a:ext cx="4785989" cy="449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536"/>
            <a:ext cx="8913813" cy="1829720"/>
          </a:xfrm>
        </p:spPr>
        <p:txBody>
          <a:bodyPr/>
          <a:lstStyle/>
          <a:p>
            <a:r>
              <a:rPr lang="en-US" dirty="0" smtClean="0"/>
              <a:t>During which stage of the cell cycle does Cell </a:t>
            </a:r>
            <a:r>
              <a:rPr lang="en-US" dirty="0"/>
              <a:t>D</a:t>
            </a:r>
            <a:r>
              <a:rPr lang="en-US" dirty="0" smtClean="0"/>
              <a:t>ivision occur?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329" y="3507201"/>
            <a:ext cx="2179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M-phase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748px-Cell_Cycle_2-2.svg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9"/>
          <a:stretch/>
        </p:blipFill>
        <p:spPr>
          <a:xfrm>
            <a:off x="681083" y="2558234"/>
            <a:ext cx="5264588" cy="398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0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536"/>
            <a:ext cx="8913813" cy="1829720"/>
          </a:xfrm>
        </p:spPr>
        <p:txBody>
          <a:bodyPr/>
          <a:lstStyle/>
          <a:p>
            <a:r>
              <a:rPr lang="en-US" dirty="0" smtClean="0"/>
              <a:t>During which stage of the cell cycle does the cell prepare for mitosis?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329" y="350720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Gap 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748px-Cell_Cycle_2-2.svg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9"/>
          <a:stretch/>
        </p:blipFill>
        <p:spPr>
          <a:xfrm>
            <a:off x="681083" y="2558234"/>
            <a:ext cx="5264588" cy="398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450"/>
            <a:ext cx="8913813" cy="1619602"/>
          </a:xfrm>
        </p:spPr>
        <p:txBody>
          <a:bodyPr>
            <a:normAutofit/>
          </a:bodyPr>
          <a:lstStyle/>
          <a:p>
            <a:r>
              <a:rPr lang="en-US" dirty="0" smtClean="0"/>
              <a:t>List the stages of the cell cycle in the order they occur.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0001" y="2779088"/>
            <a:ext cx="2724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Gap 1,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synthesis,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Gap 2,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Mitosis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6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185</TotalTime>
  <Words>747</Words>
  <Application>Microsoft Office PowerPoint</Application>
  <PresentationFormat>On-screen Show (4:3)</PresentationFormat>
  <Paragraphs>176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Century Gothic</vt:lpstr>
      <vt:lpstr>Wingdings 2</vt:lpstr>
      <vt:lpstr>Perception</vt:lpstr>
      <vt:lpstr>Mitosis, Cell Cycle, Meiosis</vt:lpstr>
      <vt:lpstr>The diagram below shows homologous chromosomes during prophase I of meiosis. </vt:lpstr>
      <vt:lpstr>Identify the part indicated</vt:lpstr>
      <vt:lpstr>Is the cell haploid or diploid?</vt:lpstr>
      <vt:lpstr>How many are there?</vt:lpstr>
      <vt:lpstr>During which stage of the cell cycle does DNA replicate?</vt:lpstr>
      <vt:lpstr>During which stage of the cell cycle does Cell Division occur?</vt:lpstr>
      <vt:lpstr>During which stage of the cell cycle does the cell prepare for mitosis?</vt:lpstr>
      <vt:lpstr>List the stages of the cell cycle in the order they occur.</vt:lpstr>
      <vt:lpstr>List the stages below in the order they occur.</vt:lpstr>
      <vt:lpstr>What type of cells are formed during meiosis?</vt:lpstr>
      <vt:lpstr>How many autosomes are there in a human cell?</vt:lpstr>
      <vt:lpstr>If a frog has 26 chromosomes, how many chromosomes will be in it’s gametes?</vt:lpstr>
      <vt:lpstr>If a cat gamete has 38 chromosomes, how many will it’s  somatic cells have?</vt:lpstr>
      <vt:lpstr>Which of the following is a substance that causes cancer?</vt:lpstr>
      <vt:lpstr>Match’em up!</vt:lpstr>
      <vt:lpstr>Match’em up!</vt:lpstr>
      <vt:lpstr>Which statement about mitosis is true?</vt:lpstr>
      <vt:lpstr>Which of the following BEST describes metaphase I?</vt:lpstr>
      <vt:lpstr>During which stage of meiosis do the homologous pairs separate?</vt:lpstr>
      <vt:lpstr>What is the difference between a benign tumor and a malignant tumor?</vt:lpstr>
      <vt:lpstr>What is a tumor?</vt:lpstr>
      <vt:lpstr>Which type of cell division is used to replace body cells.</vt:lpstr>
      <vt:lpstr>What are the 3 ways the cell cycle can be regulated?</vt:lpstr>
      <vt:lpstr>Which statement is true in regards to meiosis?</vt:lpstr>
      <vt:lpstr>Metaphase I</vt:lpstr>
      <vt:lpstr>Prophase II</vt:lpstr>
      <vt:lpstr>Telophase I</vt:lpstr>
      <vt:lpstr>What is this?      </vt:lpstr>
      <vt:lpstr>Anaphase I</vt:lpstr>
      <vt:lpstr>Anaphase of mitosis</vt:lpstr>
      <vt:lpstr>Metaphase of Mitosis</vt:lpstr>
      <vt:lpstr>Prophase of mitosis</vt:lpstr>
      <vt:lpstr>Identify the phase</vt:lpstr>
      <vt:lpstr>Identify the phase</vt:lpstr>
      <vt:lpstr>Identify the phase</vt:lpstr>
      <vt:lpstr>Identify the phase</vt:lpstr>
      <vt:lpstr>Identify the phase</vt:lpstr>
      <vt:lpstr>Identify the phase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Mitosis, Cell Cycle, Meiosis</dc:title>
  <dc:creator>SBBC Teacher</dc:creator>
  <cp:lastModifiedBy>Tamara L. Barnes</cp:lastModifiedBy>
  <cp:revision>33</cp:revision>
  <dcterms:created xsi:type="dcterms:W3CDTF">2014-01-26T23:00:42Z</dcterms:created>
  <dcterms:modified xsi:type="dcterms:W3CDTF">2016-11-16T00:26:23Z</dcterms:modified>
</cp:coreProperties>
</file>