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handoutMasterIdLst>
    <p:handoutMasterId r:id="rId38"/>
  </p:handoutMasterIdLst>
  <p:sldIdLst>
    <p:sldId id="287" r:id="rId2"/>
    <p:sldId id="273" r:id="rId3"/>
    <p:sldId id="286" r:id="rId4"/>
    <p:sldId id="289" r:id="rId5"/>
    <p:sldId id="301" r:id="rId6"/>
    <p:sldId id="303" r:id="rId7"/>
    <p:sldId id="256" r:id="rId8"/>
    <p:sldId id="288" r:id="rId9"/>
    <p:sldId id="257" r:id="rId10"/>
    <p:sldId id="258" r:id="rId11"/>
    <p:sldId id="298" r:id="rId12"/>
    <p:sldId id="299" r:id="rId13"/>
    <p:sldId id="297" r:id="rId14"/>
    <p:sldId id="291" r:id="rId15"/>
    <p:sldId id="292" r:id="rId16"/>
    <p:sldId id="261" r:id="rId17"/>
    <p:sldId id="262" r:id="rId18"/>
    <p:sldId id="260" r:id="rId19"/>
    <p:sldId id="302" r:id="rId20"/>
    <p:sldId id="263" r:id="rId21"/>
    <p:sldId id="264" r:id="rId22"/>
    <p:sldId id="275" r:id="rId23"/>
    <p:sldId id="300" r:id="rId24"/>
    <p:sldId id="293" r:id="rId25"/>
    <p:sldId id="265" r:id="rId26"/>
    <p:sldId id="276" r:id="rId27"/>
    <p:sldId id="266" r:id="rId28"/>
    <p:sldId id="294" r:id="rId29"/>
    <p:sldId id="267" r:id="rId30"/>
    <p:sldId id="295" r:id="rId31"/>
    <p:sldId id="281" r:id="rId32"/>
    <p:sldId id="282" r:id="rId33"/>
    <p:sldId id="268" r:id="rId34"/>
    <p:sldId id="271" r:id="rId35"/>
    <p:sldId id="284"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92" autoAdjust="0"/>
    <p:restoredTop sz="94660"/>
  </p:normalViewPr>
  <p:slideViewPr>
    <p:cSldViewPr>
      <p:cViewPr varScale="1">
        <p:scale>
          <a:sx n="75" d="100"/>
          <a:sy n="75" d="100"/>
        </p:scale>
        <p:origin x="87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31D966E-660D-49F1-99EB-3104E3CB776D}" type="slidenum">
              <a:rPr lang="en-US" altLang="en-US"/>
              <a:pPr>
                <a:defRPr/>
              </a:pPr>
              <a:t>‹#›</a:t>
            </a:fld>
            <a:endParaRPr lang="en-US" altLang="en-US"/>
          </a:p>
        </p:txBody>
      </p:sp>
    </p:spTree>
    <p:extLst>
      <p:ext uri="{BB962C8B-B14F-4D97-AF65-F5344CB8AC3E}">
        <p14:creationId xmlns:p14="http://schemas.microsoft.com/office/powerpoint/2010/main" val="224301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A9B4DDC-E76E-4C0B-ACCD-A45399D7197F}" type="datetimeFigureOut">
              <a:rPr lang="en-US"/>
              <a:pPr>
                <a:defRPr/>
              </a:pPr>
              <a:t>12/2/2019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C161489F-108F-4F45-822B-48A9D81CE11F}" type="slidenum">
              <a:rPr lang="en-US"/>
              <a:pPr>
                <a:defRPr/>
              </a:pPr>
              <a:t>‹#›</a:t>
            </a:fld>
            <a:endParaRPr lang="en-US"/>
          </a:p>
        </p:txBody>
      </p:sp>
    </p:spTree>
    <p:extLst>
      <p:ext uri="{BB962C8B-B14F-4D97-AF65-F5344CB8AC3E}">
        <p14:creationId xmlns:p14="http://schemas.microsoft.com/office/powerpoint/2010/main" val="580657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DA07399-E558-4414-BD2D-5F57C8F8779F}" type="slidenum">
              <a:rPr lang="en-US" altLang="en-US" smtClean="0">
                <a:latin typeface="Times New Roman" panose="02020603050405020304" pitchFamily="18" charset="0"/>
                <a:cs typeface="Times New Roman" panose="02020603050405020304" pitchFamily="18" charset="0"/>
              </a:rPr>
              <a:pPr/>
              <a:t>4</a:t>
            </a:fld>
            <a:endParaRPr lang="en-US" altLang="en-US"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4776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B322366-F02C-41A4-9026-B578CE1688AD}" type="slidenum">
              <a:rPr lang="en-US" altLang="en-US" smtClean="0">
                <a:latin typeface="Times New Roman" panose="02020603050405020304" pitchFamily="18" charset="0"/>
                <a:cs typeface="Times New Roman" panose="02020603050405020304" pitchFamily="18" charset="0"/>
              </a:rPr>
              <a:pPr/>
              <a:t>24</a:t>
            </a:fld>
            <a:endParaRPr lang="en-US" altLang="en-US"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007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E8DD0F1-9A05-45BD-8917-BB83CEE4921C}" type="slidenum">
              <a:rPr lang="en-US" altLang="en-US" smtClean="0">
                <a:latin typeface="Times New Roman" panose="02020603050405020304" pitchFamily="18" charset="0"/>
                <a:cs typeface="Times New Roman" panose="02020603050405020304" pitchFamily="18" charset="0"/>
              </a:rPr>
              <a:pPr/>
              <a:t>28</a:t>
            </a:fld>
            <a:endParaRPr lang="en-US" altLang="en-US"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76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66E275-4C5A-40B9-A2A6-B92BA9D7C248}" type="slidenum">
              <a:rPr lang="en-US" altLang="en-US"/>
              <a:pPr>
                <a:defRPr/>
              </a:pPr>
              <a:t>‹#›</a:t>
            </a:fld>
            <a:endParaRPr lang="en-US" altLang="en-US"/>
          </a:p>
        </p:txBody>
      </p:sp>
    </p:spTree>
    <p:extLst>
      <p:ext uri="{BB962C8B-B14F-4D97-AF65-F5344CB8AC3E}">
        <p14:creationId xmlns:p14="http://schemas.microsoft.com/office/powerpoint/2010/main" val="21750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AB92E6-05E8-4A7D-B302-A5642821355A}" type="slidenum">
              <a:rPr lang="en-US" altLang="en-US"/>
              <a:pPr>
                <a:defRPr/>
              </a:pPr>
              <a:t>‹#›</a:t>
            </a:fld>
            <a:endParaRPr lang="en-US" altLang="en-US"/>
          </a:p>
        </p:txBody>
      </p:sp>
    </p:spTree>
    <p:extLst>
      <p:ext uri="{BB962C8B-B14F-4D97-AF65-F5344CB8AC3E}">
        <p14:creationId xmlns:p14="http://schemas.microsoft.com/office/powerpoint/2010/main" val="397865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AE2BEF-2F1E-4B87-A9B5-7C5EE551D37B}" type="slidenum">
              <a:rPr lang="en-US" altLang="en-US"/>
              <a:pPr>
                <a:defRPr/>
              </a:pPr>
              <a:t>‹#›</a:t>
            </a:fld>
            <a:endParaRPr lang="en-US" altLang="en-US"/>
          </a:p>
        </p:txBody>
      </p:sp>
    </p:spTree>
    <p:extLst>
      <p:ext uri="{BB962C8B-B14F-4D97-AF65-F5344CB8AC3E}">
        <p14:creationId xmlns:p14="http://schemas.microsoft.com/office/powerpoint/2010/main" val="147489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DF3D43-6020-4B7A-AE29-7D3A2DD1D8F8}" type="slidenum">
              <a:rPr lang="en-US" altLang="en-US"/>
              <a:pPr>
                <a:defRPr/>
              </a:pPr>
              <a:t>‹#›</a:t>
            </a:fld>
            <a:endParaRPr lang="en-US" altLang="en-US"/>
          </a:p>
        </p:txBody>
      </p:sp>
    </p:spTree>
    <p:extLst>
      <p:ext uri="{BB962C8B-B14F-4D97-AF65-F5344CB8AC3E}">
        <p14:creationId xmlns:p14="http://schemas.microsoft.com/office/powerpoint/2010/main" val="343166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AFED58-5A25-4AD1-B905-38C7B5723E6E}" type="slidenum">
              <a:rPr lang="en-US" altLang="en-US"/>
              <a:pPr>
                <a:defRPr/>
              </a:pPr>
              <a:t>‹#›</a:t>
            </a:fld>
            <a:endParaRPr lang="en-US" altLang="en-US"/>
          </a:p>
        </p:txBody>
      </p:sp>
    </p:spTree>
    <p:extLst>
      <p:ext uri="{BB962C8B-B14F-4D97-AF65-F5344CB8AC3E}">
        <p14:creationId xmlns:p14="http://schemas.microsoft.com/office/powerpoint/2010/main" val="56817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19897B-FB7F-42F1-AEBD-8C659A44A3E4}" type="slidenum">
              <a:rPr lang="en-US" altLang="en-US"/>
              <a:pPr>
                <a:defRPr/>
              </a:pPr>
              <a:t>‹#›</a:t>
            </a:fld>
            <a:endParaRPr lang="en-US" altLang="en-US"/>
          </a:p>
        </p:txBody>
      </p:sp>
    </p:spTree>
    <p:extLst>
      <p:ext uri="{BB962C8B-B14F-4D97-AF65-F5344CB8AC3E}">
        <p14:creationId xmlns:p14="http://schemas.microsoft.com/office/powerpoint/2010/main" val="44633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31B27FD-8A1C-4B20-BE5A-9CC646CDA30A}" type="slidenum">
              <a:rPr lang="en-US" altLang="en-US"/>
              <a:pPr>
                <a:defRPr/>
              </a:pPr>
              <a:t>‹#›</a:t>
            </a:fld>
            <a:endParaRPr lang="en-US" altLang="en-US"/>
          </a:p>
        </p:txBody>
      </p:sp>
    </p:spTree>
    <p:extLst>
      <p:ext uri="{BB962C8B-B14F-4D97-AF65-F5344CB8AC3E}">
        <p14:creationId xmlns:p14="http://schemas.microsoft.com/office/powerpoint/2010/main" val="410689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D5E056-45A9-4BD4-8ACF-2F3BDC41670E}" type="slidenum">
              <a:rPr lang="en-US" altLang="en-US"/>
              <a:pPr>
                <a:defRPr/>
              </a:pPr>
              <a:t>‹#›</a:t>
            </a:fld>
            <a:endParaRPr lang="en-US" altLang="en-US"/>
          </a:p>
        </p:txBody>
      </p:sp>
    </p:spTree>
    <p:extLst>
      <p:ext uri="{BB962C8B-B14F-4D97-AF65-F5344CB8AC3E}">
        <p14:creationId xmlns:p14="http://schemas.microsoft.com/office/powerpoint/2010/main" val="268331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58B4F37-B8A3-4ABB-BB3F-4920DD9D739D}" type="slidenum">
              <a:rPr lang="en-US" altLang="en-US"/>
              <a:pPr>
                <a:defRPr/>
              </a:pPr>
              <a:t>‹#›</a:t>
            </a:fld>
            <a:endParaRPr lang="en-US" altLang="en-US"/>
          </a:p>
        </p:txBody>
      </p:sp>
    </p:spTree>
    <p:extLst>
      <p:ext uri="{BB962C8B-B14F-4D97-AF65-F5344CB8AC3E}">
        <p14:creationId xmlns:p14="http://schemas.microsoft.com/office/powerpoint/2010/main" val="306131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C7E0FC-2DC0-415F-82F0-D18207E5E411}" type="slidenum">
              <a:rPr lang="en-US" altLang="en-US"/>
              <a:pPr>
                <a:defRPr/>
              </a:pPr>
              <a:t>‹#›</a:t>
            </a:fld>
            <a:endParaRPr lang="en-US" altLang="en-US"/>
          </a:p>
        </p:txBody>
      </p:sp>
    </p:spTree>
    <p:extLst>
      <p:ext uri="{BB962C8B-B14F-4D97-AF65-F5344CB8AC3E}">
        <p14:creationId xmlns:p14="http://schemas.microsoft.com/office/powerpoint/2010/main" val="365254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802BF8-5B5F-460C-BA50-2B78ABE7A9F4}" type="slidenum">
              <a:rPr lang="en-US" altLang="en-US"/>
              <a:pPr>
                <a:defRPr/>
              </a:pPr>
              <a:t>‹#›</a:t>
            </a:fld>
            <a:endParaRPr lang="en-US" altLang="en-US"/>
          </a:p>
        </p:txBody>
      </p:sp>
    </p:spTree>
    <p:extLst>
      <p:ext uri="{BB962C8B-B14F-4D97-AF65-F5344CB8AC3E}">
        <p14:creationId xmlns:p14="http://schemas.microsoft.com/office/powerpoint/2010/main" val="124228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D5D51CFA-5639-4F4E-8860-D8E0DE66F8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eneetoybarnett@g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buddies.org/science-fair-projects/project-ideas/environmental-science" TargetMode="External"/><Relationship Id="rId2" Type="http://schemas.openxmlformats.org/officeDocument/2006/relationships/hyperlink" Target="https://populationeducation.org/environmental-science-fair-projects-30-eco-friendly-ide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ews.ufl.edu/articles/2018/08/what-is-causing-floridas-algae-crisis-5-questions-answered.php" TargetMode="External"/><Relationship Id="rId2" Type="http://schemas.openxmlformats.org/officeDocument/2006/relationships/hyperlink" Target="https://www.juliantrubin.com/fairprojects/botany/algae.html" TargetMode="External"/><Relationship Id="rId1" Type="http://schemas.openxmlformats.org/officeDocument/2006/relationships/slideLayout" Target="../slideLayouts/slideLayout2.xml"/><Relationship Id="rId4" Type="http://schemas.openxmlformats.org/officeDocument/2006/relationships/hyperlink" Target="https://www.education.com/science-fair/article/eutrophic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674688"/>
            <a:ext cx="8686800" cy="990600"/>
          </a:xfrm>
        </p:spPr>
        <p:txBody>
          <a:bodyPr/>
          <a:lstStyle/>
          <a:p>
            <a:r>
              <a:rPr lang="en-US" altLang="en-US" sz="4000" b="1" dirty="0" smtClean="0">
                <a:solidFill>
                  <a:srgbClr val="7030A0"/>
                </a:solidFill>
              </a:rPr>
              <a:t>Environmental Science Fair PowerPoint Template &amp; Instructions</a:t>
            </a:r>
          </a:p>
        </p:txBody>
      </p:sp>
      <p:sp>
        <p:nvSpPr>
          <p:cNvPr id="4099" name="Content Placeholder 2"/>
          <p:cNvSpPr>
            <a:spLocks noGrp="1"/>
          </p:cNvSpPr>
          <p:nvPr>
            <p:ph idx="1"/>
          </p:nvPr>
        </p:nvSpPr>
        <p:spPr>
          <a:xfrm>
            <a:off x="406400" y="1970088"/>
            <a:ext cx="8331200" cy="3668712"/>
          </a:xfrm>
        </p:spPr>
        <p:txBody>
          <a:bodyPr/>
          <a:lstStyle/>
          <a:p>
            <a:pPr marL="0" indent="0">
              <a:buFont typeface="Arial" panose="020B0604020202020204" pitchFamily="34" charset="0"/>
              <a:buNone/>
            </a:pPr>
            <a:r>
              <a:rPr lang="en-US" altLang="en-US" sz="2400" b="1" dirty="0" smtClean="0"/>
              <a:t>DUE DATES:</a:t>
            </a:r>
          </a:p>
          <a:p>
            <a:pPr marL="0" indent="0">
              <a:buFont typeface="Arial" panose="020B0604020202020204" pitchFamily="34" charset="0"/>
              <a:buNone/>
            </a:pPr>
            <a:endParaRPr lang="en-US" altLang="en-US" sz="500" b="1" dirty="0" smtClean="0"/>
          </a:p>
          <a:p>
            <a:pPr marL="0" indent="0">
              <a:buFont typeface="Arial" panose="020B0604020202020204" pitchFamily="34" charset="0"/>
              <a:buNone/>
            </a:pPr>
            <a:r>
              <a:rPr lang="en-US" altLang="en-US" sz="2400" b="1" dirty="0" smtClean="0">
                <a:solidFill>
                  <a:srgbClr val="FF0000"/>
                </a:solidFill>
              </a:rPr>
              <a:t>	</a:t>
            </a:r>
            <a:r>
              <a:rPr lang="en-US" altLang="en-US" sz="2400" b="1" dirty="0" smtClean="0">
                <a:solidFill>
                  <a:srgbClr val="00B050"/>
                </a:solidFill>
              </a:rPr>
              <a:t>First Draft </a:t>
            </a:r>
            <a:r>
              <a:rPr lang="en-US" altLang="en-US" sz="2400" dirty="0" smtClean="0"/>
              <a:t>version of your completed </a:t>
            </a:r>
            <a:r>
              <a:rPr lang="en-US" altLang="en-US" sz="2400" dirty="0" err="1" smtClean="0"/>
              <a:t>powerpoint</a:t>
            </a:r>
            <a:r>
              <a:rPr lang="en-US" altLang="en-US" sz="2400" dirty="0" smtClean="0"/>
              <a:t> content 	</a:t>
            </a:r>
            <a:r>
              <a:rPr lang="en-US" altLang="en-US" sz="2400" dirty="0" smtClean="0">
                <a:hlinkClick r:id="rId2"/>
              </a:rPr>
              <a:t>reneetoybarnett@gmail.com</a:t>
            </a:r>
            <a:r>
              <a:rPr lang="en-US" altLang="en-US" sz="2400" dirty="0" smtClean="0"/>
              <a:t> </a:t>
            </a:r>
            <a:r>
              <a:rPr lang="en-US" altLang="en-US" sz="2400" b="1" dirty="0" smtClean="0">
                <a:solidFill>
                  <a:srgbClr val="00B050"/>
                </a:solidFill>
              </a:rPr>
              <a:t>Thursday, Dec. </a:t>
            </a:r>
            <a:r>
              <a:rPr lang="en-US" altLang="en-US" sz="2400" b="1" dirty="0" smtClean="0">
                <a:solidFill>
                  <a:srgbClr val="00B050"/>
                </a:solidFill>
              </a:rPr>
              <a:t>16th, 2019</a:t>
            </a:r>
            <a:endParaRPr lang="en-US" altLang="en-US" sz="2400" b="1" dirty="0" smtClean="0">
              <a:solidFill>
                <a:srgbClr val="00B050"/>
              </a:solidFill>
            </a:endParaRPr>
          </a:p>
          <a:p>
            <a:pPr marL="0" indent="0">
              <a:buFont typeface="Arial" panose="020B0604020202020204" pitchFamily="34" charset="0"/>
              <a:buNone/>
            </a:pPr>
            <a:r>
              <a:rPr lang="en-US" altLang="en-US" sz="2400" dirty="0" smtClean="0"/>
              <a:t>       	“adequate progress” check only</a:t>
            </a:r>
          </a:p>
          <a:p>
            <a:pPr marL="0" indent="0">
              <a:buFont typeface="Arial" panose="020B0604020202020204" pitchFamily="34" charset="0"/>
              <a:buNone/>
            </a:pPr>
            <a:endParaRPr lang="en-US" altLang="en-US" sz="1500" b="1" dirty="0" smtClean="0">
              <a:solidFill>
                <a:srgbClr val="FF0000"/>
              </a:solidFill>
            </a:endParaRPr>
          </a:p>
          <a:p>
            <a:pPr marL="0" indent="0">
              <a:buFont typeface="Arial" panose="020B0604020202020204" pitchFamily="34" charset="0"/>
              <a:buNone/>
            </a:pPr>
            <a:r>
              <a:rPr lang="en-US" altLang="en-US" sz="2400" b="1" dirty="0" smtClean="0">
                <a:solidFill>
                  <a:srgbClr val="FF0000"/>
                </a:solidFill>
              </a:rPr>
              <a:t>	FINAL Draft </a:t>
            </a:r>
            <a:r>
              <a:rPr lang="en-US" altLang="en-US" sz="2400" dirty="0" smtClean="0"/>
              <a:t>version of your completed </a:t>
            </a:r>
            <a:r>
              <a:rPr lang="en-US" altLang="en-US" sz="2400" dirty="0" err="1" smtClean="0"/>
              <a:t>powerpoint</a:t>
            </a:r>
            <a:r>
              <a:rPr lang="en-US" altLang="en-US" sz="2400" dirty="0" smtClean="0"/>
              <a:t> slides </a:t>
            </a:r>
            <a:r>
              <a:rPr lang="en-US" altLang="en-US" sz="2400" dirty="0" smtClean="0">
                <a:hlinkClick r:id="rId2"/>
              </a:rPr>
              <a:t>reneetoybarnett@gmail.com</a:t>
            </a:r>
            <a:r>
              <a:rPr lang="en-US" altLang="en-US" sz="2400" dirty="0" smtClean="0"/>
              <a:t> </a:t>
            </a:r>
          </a:p>
          <a:p>
            <a:pPr marL="0" indent="0">
              <a:buFont typeface="Arial" panose="020B0604020202020204" pitchFamily="34" charset="0"/>
              <a:buNone/>
            </a:pPr>
            <a:r>
              <a:rPr lang="en-US" altLang="en-US" sz="2400" dirty="0" smtClean="0"/>
              <a:t>NO LATER THAN </a:t>
            </a:r>
            <a:r>
              <a:rPr lang="en-US" altLang="en-US" sz="2400" b="1" dirty="0" smtClean="0">
                <a:solidFill>
                  <a:srgbClr val="FF0000"/>
                </a:solidFill>
              </a:rPr>
              <a:t>Monday, Jan. </a:t>
            </a:r>
            <a:r>
              <a:rPr lang="en-US" altLang="en-US" sz="2400" b="1" dirty="0" smtClean="0">
                <a:solidFill>
                  <a:srgbClr val="FF0000"/>
                </a:solidFill>
              </a:rPr>
              <a:t>20</a:t>
            </a:r>
            <a:r>
              <a:rPr lang="en-US" altLang="en-US" sz="2400" b="1" baseline="30000" dirty="0" smtClean="0">
                <a:solidFill>
                  <a:srgbClr val="FF0000"/>
                </a:solidFill>
              </a:rPr>
              <a:t>th</a:t>
            </a:r>
            <a:r>
              <a:rPr lang="en-US" altLang="en-US" sz="2400" b="1" dirty="0" smtClean="0">
                <a:solidFill>
                  <a:srgbClr val="FF0000"/>
                </a:solidFill>
              </a:rPr>
              <a:t>, </a:t>
            </a:r>
            <a:r>
              <a:rPr lang="en-US" altLang="en-US" sz="2400" b="1" dirty="0" smtClean="0">
                <a:solidFill>
                  <a:srgbClr val="FF0000"/>
                </a:solidFill>
              </a:rPr>
              <a:t>2020</a:t>
            </a:r>
            <a:endParaRPr lang="en-US" altLang="en-US" sz="2400" b="1" dirty="0" smtClean="0">
              <a:solidFill>
                <a:srgbClr val="FF0000"/>
              </a:solidFill>
            </a:endParaRPr>
          </a:p>
          <a:p>
            <a:pPr marL="0" indent="0">
              <a:buFont typeface="Arial" panose="020B0604020202020204" pitchFamily="34" charset="0"/>
              <a:buNone/>
            </a:pPr>
            <a:r>
              <a:rPr lang="en-US" altLang="en-US" sz="2400" dirty="0" smtClean="0"/>
              <a:t>       </a:t>
            </a:r>
          </a:p>
          <a:p>
            <a:pPr marL="0" indent="0">
              <a:buFont typeface="Arial" panose="020B0604020202020204" pitchFamily="34" charset="0"/>
              <a:buNone/>
            </a:pPr>
            <a:r>
              <a:rPr lang="en-US" altLang="en-US" sz="2000" b="1" i="1" dirty="0" smtClean="0">
                <a:latin typeface="Times New Roman" panose="02020603050405020304" pitchFamily="18" charset="0"/>
                <a:ea typeface="Tahoma" panose="020B0604030504040204" pitchFamily="34" charset="0"/>
                <a:cs typeface="Times New Roman" panose="02020603050405020304" pitchFamily="18" charset="0"/>
              </a:rPr>
              <a:t>This is part of your presentation!</a:t>
            </a:r>
          </a:p>
          <a:p>
            <a:pPr marL="0" indent="0">
              <a:buFont typeface="Arial" panose="020B0604020202020204" pitchFamily="34" charset="0"/>
              <a:buNone/>
            </a:pPr>
            <a:r>
              <a:rPr lang="en-US" altLang="en-US" sz="2000" b="1" i="1" dirty="0" smtClean="0">
                <a:latin typeface="Times New Roman" panose="02020603050405020304" pitchFamily="18" charset="0"/>
                <a:ea typeface="Tahoma" panose="020B0604030504040204" pitchFamily="34" charset="0"/>
                <a:cs typeface="Times New Roman" panose="02020603050405020304" pitchFamily="18" charset="0"/>
              </a:rPr>
              <a:t>Ms. Barnett will open </a:t>
            </a:r>
            <a:r>
              <a:rPr lang="en-US" altLang="en-US" sz="2000" b="1" i="1" dirty="0" err="1" smtClean="0">
                <a:latin typeface="Times New Roman" panose="02020603050405020304" pitchFamily="18" charset="0"/>
                <a:ea typeface="Tahoma" panose="020B0604030504040204" pitchFamily="34" charset="0"/>
                <a:cs typeface="Times New Roman" panose="02020603050405020304" pitchFamily="18" charset="0"/>
              </a:rPr>
              <a:t>gmail</a:t>
            </a:r>
            <a:r>
              <a:rPr lang="en-US" altLang="en-US" sz="2000" b="1" i="1" dirty="0" smtClean="0">
                <a:latin typeface="Times New Roman" panose="02020603050405020304" pitchFamily="18" charset="0"/>
                <a:ea typeface="Tahoma" panose="020B0604030504040204" pitchFamily="34" charset="0"/>
                <a:cs typeface="Times New Roman" panose="02020603050405020304" pitchFamily="18" charset="0"/>
              </a:rPr>
              <a:t> and use your FINAL DRAFT </a:t>
            </a:r>
            <a:r>
              <a:rPr lang="en-US" altLang="en-US" sz="2000" b="1" i="1" dirty="0" err="1" smtClean="0">
                <a:latin typeface="Times New Roman" panose="02020603050405020304" pitchFamily="18" charset="0"/>
                <a:ea typeface="Tahoma" panose="020B0604030504040204" pitchFamily="34" charset="0"/>
                <a:cs typeface="Times New Roman" panose="02020603050405020304" pitchFamily="18" charset="0"/>
              </a:rPr>
              <a:t>powerpoint</a:t>
            </a:r>
            <a:r>
              <a:rPr lang="en-US" altLang="en-US" sz="2000" b="1" i="1" dirty="0" smtClean="0">
                <a:latin typeface="Times New Roman" panose="02020603050405020304" pitchFamily="18" charset="0"/>
                <a:ea typeface="Tahoma" panose="020B0604030504040204" pitchFamily="34" charset="0"/>
                <a:cs typeface="Times New Roman" panose="02020603050405020304" pitchFamily="18" charset="0"/>
              </a:rPr>
              <a:t> slides for you to use as you to present your Science Fair project to the class.</a:t>
            </a:r>
          </a:p>
        </p:txBody>
      </p:sp>
      <p:sp>
        <p:nvSpPr>
          <p:cNvPr id="4100" name="Rectangle 1"/>
          <p:cNvSpPr>
            <a:spLocks noChangeArrowheads="1"/>
          </p:cNvSpPr>
          <p:nvPr/>
        </p:nvSpPr>
        <p:spPr bwMode="auto">
          <a:xfrm>
            <a:off x="6551613" y="1752600"/>
            <a:ext cx="210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i="1" dirty="0"/>
              <a:t>– delete this slide</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rtlCol="0">
            <a:normAutofit/>
          </a:bodyPr>
          <a:lstStyle/>
          <a:p>
            <a:pPr eaLnBrk="1" fontAlgn="auto" hangingPunct="1">
              <a:spcAft>
                <a:spcPts val="0"/>
              </a:spcAft>
              <a:defRPr/>
            </a:pPr>
            <a:r>
              <a:rPr lang="en-US" u="sng" dirty="0" smtClean="0">
                <a:latin typeface="Arial" charset="0"/>
                <a:ea typeface="+mj-ea"/>
              </a:rPr>
              <a:t>Background Research</a:t>
            </a:r>
          </a:p>
        </p:txBody>
      </p:sp>
      <p:sp>
        <p:nvSpPr>
          <p:cNvPr id="12291" name="Rectangle 2"/>
          <p:cNvSpPr>
            <a:spLocks noChangeArrowheads="1"/>
          </p:cNvSpPr>
          <p:nvPr/>
        </p:nvSpPr>
        <p:spPr bwMode="auto">
          <a:xfrm>
            <a:off x="457200" y="1676400"/>
            <a:ext cx="7848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eaLnBrk="1" hangingPunct="1">
              <a:lnSpc>
                <a:spcPct val="150000"/>
              </a:lnSpc>
              <a:buFontTx/>
              <a:buChar char="•"/>
            </a:pPr>
            <a:r>
              <a:rPr lang="en-US" altLang="en-US" sz="2000"/>
              <a:t>1st bullet point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rtlCol="0">
            <a:normAutofit fontScale="90000"/>
          </a:bodyPr>
          <a:lstStyle/>
          <a:p>
            <a:pPr eaLnBrk="1" fontAlgn="auto" hangingPunct="1">
              <a:spcAft>
                <a:spcPts val="0"/>
              </a:spcAft>
              <a:defRPr/>
            </a:pPr>
            <a:r>
              <a:rPr lang="en-US" u="sng" dirty="0" smtClean="0">
                <a:latin typeface="Arial" charset="0"/>
                <a:ea typeface="+mj-ea"/>
              </a:rPr>
              <a:t>Background Research Continued</a:t>
            </a:r>
          </a:p>
        </p:txBody>
      </p:sp>
      <p:sp>
        <p:nvSpPr>
          <p:cNvPr id="13315" name="Rectangle 2"/>
          <p:cNvSpPr>
            <a:spLocks noChangeArrowheads="1"/>
          </p:cNvSpPr>
          <p:nvPr/>
        </p:nvSpPr>
        <p:spPr bwMode="auto">
          <a:xfrm>
            <a:off x="457200" y="1676400"/>
            <a:ext cx="7848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eaLnBrk="1" hangingPunct="1">
              <a:lnSpc>
                <a:spcPct val="150000"/>
              </a:lnSpc>
              <a:buFontTx/>
              <a:buChar char="•"/>
            </a:pPr>
            <a:r>
              <a:rPr lang="en-US" altLang="en-US" sz="2000"/>
              <a:t>2nd bullet point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rtlCol="0">
            <a:normAutofit fontScale="90000"/>
          </a:bodyPr>
          <a:lstStyle/>
          <a:p>
            <a:pPr eaLnBrk="1" fontAlgn="auto" hangingPunct="1">
              <a:spcAft>
                <a:spcPts val="0"/>
              </a:spcAft>
              <a:defRPr/>
            </a:pPr>
            <a:r>
              <a:rPr lang="en-US" u="sng" dirty="0" smtClean="0">
                <a:latin typeface="Arial" charset="0"/>
                <a:ea typeface="+mj-ea"/>
              </a:rPr>
              <a:t>Background Research Continued</a:t>
            </a:r>
          </a:p>
        </p:txBody>
      </p:sp>
      <p:sp>
        <p:nvSpPr>
          <p:cNvPr id="14339" name="Rectangle 2"/>
          <p:cNvSpPr>
            <a:spLocks noChangeArrowheads="1"/>
          </p:cNvSpPr>
          <p:nvPr/>
        </p:nvSpPr>
        <p:spPr bwMode="auto">
          <a:xfrm>
            <a:off x="457200" y="1676400"/>
            <a:ext cx="7848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eaLnBrk="1" hangingPunct="1">
              <a:lnSpc>
                <a:spcPct val="150000"/>
              </a:lnSpc>
              <a:buFontTx/>
              <a:buChar char="•"/>
            </a:pPr>
            <a:r>
              <a:rPr lang="en-US" altLang="en-US" sz="2000"/>
              <a:t>3rd bullet point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rtlCol="0">
            <a:normAutofit fontScale="90000"/>
          </a:bodyPr>
          <a:lstStyle/>
          <a:p>
            <a:pPr eaLnBrk="1" fontAlgn="auto" hangingPunct="1">
              <a:spcAft>
                <a:spcPts val="0"/>
              </a:spcAft>
              <a:defRPr/>
            </a:pPr>
            <a:r>
              <a:rPr lang="en-US" u="sng" dirty="0" smtClean="0">
                <a:latin typeface="Arial" charset="0"/>
                <a:ea typeface="+mj-ea"/>
              </a:rPr>
              <a:t>Background Research Continued</a:t>
            </a:r>
          </a:p>
        </p:txBody>
      </p:sp>
      <p:sp>
        <p:nvSpPr>
          <p:cNvPr id="15363" name="Rectangle 3"/>
          <p:cNvSpPr>
            <a:spLocks noGrp="1" noChangeArrowheads="1"/>
          </p:cNvSpPr>
          <p:nvPr>
            <p:ph idx="1"/>
          </p:nvPr>
        </p:nvSpPr>
        <p:spPr/>
        <p:txBody>
          <a:bodyPr/>
          <a:lstStyle/>
          <a:p>
            <a:pPr marL="0" indent="0" eaLnBrk="1" hangingPunct="1">
              <a:buFont typeface="Arial" panose="020B0604020202020204" pitchFamily="34" charset="0"/>
              <a:buNone/>
            </a:pPr>
            <a:r>
              <a:rPr lang="en-US" altLang="en-US" smtClean="0">
                <a:solidFill>
                  <a:srgbClr val="7030A0"/>
                </a:solidFill>
                <a:latin typeface="Arial" panose="020B0604020202020204" pitchFamily="34" charset="0"/>
              </a:rPr>
              <a:t>Delete this slide if you don’t require more room!!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4572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4400" u="sng">
                <a:latin typeface="Arial" panose="020B0604020202020204" pitchFamily="34" charset="0"/>
                <a:cs typeface="Arial" panose="020B0604020202020204" pitchFamily="34" charset="0"/>
              </a:rPr>
              <a:t>Works Cited / Bibliography</a:t>
            </a:r>
          </a:p>
        </p:txBody>
      </p:sp>
      <p:sp>
        <p:nvSpPr>
          <p:cNvPr id="16387" name="Rectangle 7"/>
          <p:cNvSpPr txBox="1">
            <a:spLocks noChangeArrowheads="1"/>
          </p:cNvSpPr>
          <p:nvPr/>
        </p:nvSpPr>
        <p:spPr bwMode="auto">
          <a:xfrm>
            <a:off x="1066800" y="1600200"/>
            <a:ext cx="7010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4572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buFont typeface="Wingdings" panose="05000000000000000000" pitchFamily="2" charset="2"/>
              <a:buNone/>
            </a:pPr>
            <a:r>
              <a:rPr lang="en-US" altLang="en-US" sz="2500">
                <a:latin typeface="Arial" panose="020B0604020202020204" pitchFamily="34" charset="0"/>
                <a:cs typeface="Arial" panose="020B0604020202020204" pitchFamily="34" charset="0"/>
              </a:rPr>
              <a:t>Be sure to include print and electronic </a:t>
            </a:r>
          </a:p>
          <a:p>
            <a:pPr eaLnBrk="1" hangingPunct="1">
              <a:buFont typeface="Wingdings" panose="05000000000000000000" pitchFamily="2" charset="2"/>
              <a:buNone/>
            </a:pPr>
            <a:r>
              <a:rPr lang="en-US" altLang="en-US" sz="2500">
                <a:latin typeface="Arial" panose="020B0604020202020204" pitchFamily="34" charset="0"/>
                <a:cs typeface="Arial" panose="020B0604020202020204" pitchFamily="34" charset="0"/>
              </a:rPr>
              <a:t>sources and put them in alphabetical order.</a:t>
            </a:r>
          </a:p>
          <a:p>
            <a:pPr eaLnBrk="1" hangingPunct="1">
              <a:buFont typeface="Wingdings" panose="05000000000000000000" pitchFamily="2" charset="2"/>
              <a:buNone/>
            </a:pPr>
            <a:endParaRPr lang="en-US" altLang="en-US" sz="250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sz="2500">
                <a:latin typeface="Arial" panose="020B0604020202020204" pitchFamily="34" charset="0"/>
                <a:cs typeface="Arial" panose="020B0604020202020204" pitchFamily="34" charset="0"/>
              </a:rPr>
              <a:t>You must also cite any graphics or photos used.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txBox="1">
            <a:spLocks noChangeArrowheads="1"/>
          </p:cNvSpPr>
          <p:nvPr/>
        </p:nvSpPr>
        <p:spPr bwMode="auto">
          <a:xfrm>
            <a:off x="0" y="762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4572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4400"/>
              <a:t>Key Science Words</a:t>
            </a:r>
          </a:p>
        </p:txBody>
      </p:sp>
      <p:sp>
        <p:nvSpPr>
          <p:cNvPr id="17411" name="Rectangle 7"/>
          <p:cNvSpPr txBox="1">
            <a:spLocks noChangeArrowheads="1"/>
          </p:cNvSpPr>
          <p:nvPr/>
        </p:nvSpPr>
        <p:spPr bwMode="auto">
          <a:xfrm>
            <a:off x="1143000" y="1371600"/>
            <a:ext cx="7391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4572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buFont typeface="Wingdings" panose="05000000000000000000" pitchFamily="2" charset="2"/>
              <a:buNone/>
            </a:pPr>
            <a:r>
              <a:rPr lang="en-US" altLang="en-US" sz="2500" b="1">
                <a:solidFill>
                  <a:srgbClr val="FF0000"/>
                </a:solidFill>
                <a:latin typeface="Arial" panose="020B0604020202020204" pitchFamily="34" charset="0"/>
                <a:cs typeface="Arial" panose="020B0604020202020204" pitchFamily="34" charset="0"/>
              </a:rPr>
              <a:t>List and define </a:t>
            </a:r>
            <a:r>
              <a:rPr lang="en-US" altLang="en-US" sz="2500">
                <a:latin typeface="Arial" panose="020B0604020202020204" pitchFamily="34" charset="0"/>
                <a:cs typeface="Arial" panose="020B0604020202020204" pitchFamily="34" charset="0"/>
              </a:rPr>
              <a:t>3-5 key </a:t>
            </a:r>
            <a:r>
              <a:rPr lang="en-US" altLang="en-US" sz="2500" u="sng">
                <a:latin typeface="Arial" panose="020B0604020202020204" pitchFamily="34" charset="0"/>
                <a:cs typeface="Arial" panose="020B0604020202020204" pitchFamily="34" charset="0"/>
              </a:rPr>
              <a:t>higher level </a:t>
            </a:r>
            <a:r>
              <a:rPr lang="en-US" altLang="en-US" sz="2500">
                <a:latin typeface="Arial" panose="020B0604020202020204" pitchFamily="34" charset="0"/>
                <a:cs typeface="Arial" panose="020B0604020202020204" pitchFamily="34" charset="0"/>
              </a:rPr>
              <a:t>vocabulary words/concepts which </a:t>
            </a:r>
            <a:r>
              <a:rPr lang="en-US" altLang="en-US" sz="2500">
                <a:solidFill>
                  <a:srgbClr val="FF0000"/>
                </a:solidFill>
                <a:latin typeface="Arial" panose="020B0604020202020204" pitchFamily="34" charset="0"/>
                <a:cs typeface="Arial" panose="020B0604020202020204" pitchFamily="34" charset="0"/>
              </a:rPr>
              <a:t>DIRECTLY relate </a:t>
            </a:r>
            <a:r>
              <a:rPr lang="en-US" altLang="en-US" sz="2500">
                <a:latin typeface="Arial" panose="020B0604020202020204" pitchFamily="34" charset="0"/>
                <a:cs typeface="Arial" panose="020B0604020202020204" pitchFamily="34" charset="0"/>
              </a:rPr>
              <a:t>to your project and/or research.</a:t>
            </a:r>
          </a:p>
          <a:p>
            <a:pPr eaLnBrk="1" hangingPunct="1">
              <a:buFont typeface="Wingdings" panose="05000000000000000000" pitchFamily="2" charset="2"/>
              <a:buNone/>
            </a:pPr>
            <a:endParaRPr lang="en-US" altLang="en-US" sz="250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sz="2500" i="1">
                <a:latin typeface="Arial" panose="020B0604020202020204" pitchFamily="34" charset="0"/>
                <a:cs typeface="Arial" panose="020B0604020202020204" pitchFamily="34" charset="0"/>
              </a:rPr>
              <a:t>     Example:</a:t>
            </a:r>
          </a:p>
          <a:p>
            <a:pPr eaLnBrk="1" hangingPunct="1">
              <a:buFont typeface="Wingdings" panose="05000000000000000000" pitchFamily="2" charset="2"/>
              <a:buNone/>
            </a:pPr>
            <a:endParaRPr lang="en-US" altLang="en-US" sz="120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sz="2500" b="1" u="sng">
                <a:latin typeface="Arial" panose="020B0604020202020204" pitchFamily="34" charset="0"/>
                <a:cs typeface="Arial" panose="020B0604020202020204" pitchFamily="34" charset="0"/>
              </a:rPr>
              <a:t>Salinity</a:t>
            </a:r>
            <a:r>
              <a:rPr lang="en-US" altLang="en-US" sz="2500">
                <a:latin typeface="Arial" panose="020B0604020202020204" pitchFamily="34" charset="0"/>
                <a:cs typeface="Arial" panose="020B0604020202020204" pitchFamily="34" charset="0"/>
              </a:rPr>
              <a:t> – the measure of all the dissolved salts in water. Usually measured in parts per thousand (ppt). The average ocean salinity is 35ppt.</a:t>
            </a:r>
          </a:p>
          <a:p>
            <a:pPr eaLnBrk="1" hangingPunct="1">
              <a:buFont typeface="Wingdings" panose="05000000000000000000" pitchFamily="2" charset="2"/>
              <a:buNone/>
            </a:pPr>
            <a:endParaRPr lang="en-US" altLang="en-US" sz="25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1750"/>
            <a:ext cx="8229600" cy="1143000"/>
          </a:xfrm>
        </p:spPr>
        <p:txBody>
          <a:bodyPr/>
          <a:lstStyle/>
          <a:p>
            <a:pPr eaLnBrk="1" hangingPunct="1"/>
            <a:r>
              <a:rPr lang="en-US" altLang="en-US" u="sng" smtClean="0">
                <a:latin typeface="Arial" panose="020B0604020202020204" pitchFamily="34" charset="0"/>
              </a:rPr>
              <a:t>Variables</a:t>
            </a:r>
          </a:p>
        </p:txBody>
      </p:sp>
      <p:sp>
        <p:nvSpPr>
          <p:cNvPr id="8195" name="Rectangle 3"/>
          <p:cNvSpPr>
            <a:spLocks noGrp="1" noChangeArrowheads="1"/>
          </p:cNvSpPr>
          <p:nvPr>
            <p:ph idx="1"/>
          </p:nvPr>
        </p:nvSpPr>
        <p:spPr>
          <a:xfrm>
            <a:off x="0" y="1524000"/>
            <a:ext cx="9144000" cy="4525963"/>
          </a:xfrm>
        </p:spPr>
        <p:txBody>
          <a:bodyPr rtlCol="0">
            <a:normAutofit fontScale="85000" lnSpcReduction="20000"/>
          </a:bodyPr>
          <a:lstStyle/>
          <a:p>
            <a:pPr eaLnBrk="1" fontAlgn="auto" hangingPunct="1">
              <a:spcAft>
                <a:spcPts val="0"/>
              </a:spcAft>
              <a:buFont typeface="Arial"/>
              <a:buChar char="•"/>
              <a:defRPr/>
            </a:pPr>
            <a:r>
              <a:rPr lang="en-US" dirty="0" smtClean="0">
                <a:latin typeface="Arial" charset="0"/>
                <a:ea typeface="+mn-ea"/>
              </a:rPr>
              <a:t>The independent variable for the experiment was </a:t>
            </a:r>
            <a:r>
              <a:rPr lang="en-US" b="1" i="1" dirty="0" smtClean="0">
                <a:latin typeface="Arial" charset="0"/>
                <a:ea typeface="+mn-ea"/>
              </a:rPr>
              <a:t>(list IV)</a:t>
            </a:r>
            <a:r>
              <a:rPr lang="en-US" dirty="0" smtClean="0">
                <a:latin typeface="Arial" charset="0"/>
                <a:ea typeface="+mn-ea"/>
              </a:rPr>
              <a:t>.</a:t>
            </a:r>
          </a:p>
          <a:p>
            <a:pPr eaLnBrk="1" fontAlgn="auto" hangingPunct="1">
              <a:spcAft>
                <a:spcPts val="0"/>
              </a:spcAft>
              <a:buFont typeface="Arial"/>
              <a:buChar char="•"/>
              <a:defRPr/>
            </a:pPr>
            <a:endParaRPr lang="en-US" dirty="0" smtClean="0">
              <a:latin typeface="Arial" charset="0"/>
              <a:ea typeface="+mn-ea"/>
            </a:endParaRPr>
          </a:p>
          <a:p>
            <a:pPr eaLnBrk="1" fontAlgn="auto" hangingPunct="1">
              <a:spcAft>
                <a:spcPts val="0"/>
              </a:spcAft>
              <a:buFont typeface="Arial"/>
              <a:buChar char="•"/>
              <a:defRPr/>
            </a:pPr>
            <a:r>
              <a:rPr lang="en-US" dirty="0" smtClean="0">
                <a:latin typeface="Arial" charset="0"/>
                <a:ea typeface="+mn-ea"/>
              </a:rPr>
              <a:t>The </a:t>
            </a:r>
            <a:r>
              <a:rPr lang="en-US" b="1" i="1" dirty="0" smtClean="0">
                <a:latin typeface="Arial" charset="0"/>
                <a:ea typeface="+mn-ea"/>
              </a:rPr>
              <a:t>3 (or more) </a:t>
            </a:r>
            <a:r>
              <a:rPr lang="en-US" dirty="0" smtClean="0">
                <a:latin typeface="Arial" charset="0"/>
                <a:ea typeface="+mn-ea"/>
              </a:rPr>
              <a:t>levels of the independent variable were:</a:t>
            </a:r>
          </a:p>
          <a:p>
            <a:pPr lvl="1" eaLnBrk="1" fontAlgn="auto" hangingPunct="1">
              <a:spcAft>
                <a:spcPts val="0"/>
              </a:spcAft>
              <a:buFont typeface="Arial"/>
              <a:buChar char="–"/>
              <a:defRPr/>
            </a:pPr>
            <a:r>
              <a:rPr lang="en-US" b="1" i="1" dirty="0" smtClean="0">
                <a:latin typeface="Arial" charset="0"/>
                <a:ea typeface="+mn-ea"/>
              </a:rPr>
              <a:t>-</a:t>
            </a:r>
          </a:p>
          <a:p>
            <a:pPr lvl="1" eaLnBrk="1" fontAlgn="auto" hangingPunct="1">
              <a:spcAft>
                <a:spcPts val="0"/>
              </a:spcAft>
              <a:buFont typeface="Arial"/>
              <a:buChar char="–"/>
              <a:defRPr/>
            </a:pPr>
            <a:r>
              <a:rPr lang="en-US" b="1" i="1" dirty="0" smtClean="0">
                <a:latin typeface="Arial" charset="0"/>
                <a:ea typeface="+mn-ea"/>
              </a:rPr>
              <a:t>-</a:t>
            </a:r>
          </a:p>
          <a:p>
            <a:pPr lvl="1" eaLnBrk="1" fontAlgn="auto" hangingPunct="1">
              <a:spcAft>
                <a:spcPts val="0"/>
              </a:spcAft>
              <a:buFont typeface="Arial"/>
              <a:buChar char="–"/>
              <a:defRPr/>
            </a:pPr>
            <a:r>
              <a:rPr lang="en-US" b="1" i="1" dirty="0" smtClean="0">
                <a:latin typeface="Arial" charset="0"/>
                <a:ea typeface="+mn-ea"/>
              </a:rPr>
              <a:t>-</a:t>
            </a:r>
          </a:p>
          <a:p>
            <a:pPr eaLnBrk="1" fontAlgn="auto" hangingPunct="1">
              <a:spcAft>
                <a:spcPts val="0"/>
              </a:spcAft>
              <a:buFont typeface="Arial"/>
              <a:buChar char="•"/>
              <a:defRPr/>
            </a:pPr>
            <a:endParaRPr lang="en-US" dirty="0" smtClean="0">
              <a:latin typeface="Arial" charset="0"/>
              <a:ea typeface="+mn-ea"/>
            </a:endParaRPr>
          </a:p>
          <a:p>
            <a:pPr eaLnBrk="1" fontAlgn="auto" hangingPunct="1">
              <a:spcAft>
                <a:spcPts val="0"/>
              </a:spcAft>
              <a:buFont typeface="Arial"/>
              <a:buChar char="•"/>
              <a:defRPr/>
            </a:pPr>
            <a:r>
              <a:rPr lang="en-US" dirty="0" smtClean="0">
                <a:latin typeface="Arial" charset="0"/>
                <a:ea typeface="+mn-ea"/>
              </a:rPr>
              <a:t>The dependent variable for the experiment was </a:t>
            </a:r>
            <a:r>
              <a:rPr lang="en-US" b="1" i="1" dirty="0" smtClean="0">
                <a:latin typeface="Arial" charset="0"/>
                <a:ea typeface="+mn-ea"/>
              </a:rPr>
              <a:t>(list DV)</a:t>
            </a:r>
            <a:r>
              <a:rPr lang="en-US" dirty="0" smtClean="0">
                <a:latin typeface="Arial" charset="0"/>
                <a:ea typeface="+mn-ea"/>
              </a:rPr>
              <a:t> and was measured in/by </a:t>
            </a:r>
            <a:r>
              <a:rPr lang="en-US" b="1" i="1" dirty="0" smtClean="0">
                <a:latin typeface="Arial" charset="0"/>
                <a:ea typeface="+mn-ea"/>
              </a:rPr>
              <a:t>(list metric units or scale used).</a:t>
            </a:r>
            <a:endParaRPr lang="en-US" dirty="0" smtClean="0">
              <a:latin typeface="Arial" charset="0"/>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1113"/>
            <a:ext cx="8229600" cy="1143000"/>
          </a:xfrm>
        </p:spPr>
        <p:txBody>
          <a:bodyPr/>
          <a:lstStyle/>
          <a:p>
            <a:pPr eaLnBrk="1" hangingPunct="1"/>
            <a:r>
              <a:rPr lang="en-US" altLang="en-US" u="sng" smtClean="0">
                <a:latin typeface="Arial" panose="020B0604020202020204" pitchFamily="34" charset="0"/>
              </a:rPr>
              <a:t>Variables:</a:t>
            </a:r>
          </a:p>
        </p:txBody>
      </p:sp>
      <p:sp>
        <p:nvSpPr>
          <p:cNvPr id="9219" name="Rectangle 3"/>
          <p:cNvSpPr>
            <a:spLocks noGrp="1" noChangeArrowheads="1"/>
          </p:cNvSpPr>
          <p:nvPr>
            <p:ph idx="1"/>
          </p:nvPr>
        </p:nvSpPr>
        <p:spPr>
          <a:xfrm>
            <a:off x="0" y="1600200"/>
            <a:ext cx="9144000" cy="4525963"/>
          </a:xfrm>
        </p:spPr>
        <p:txBody>
          <a:bodyPr rtlCol="0">
            <a:normAutofit fontScale="77500" lnSpcReduction="20000"/>
          </a:bodyPr>
          <a:lstStyle/>
          <a:p>
            <a:pPr eaLnBrk="1" fontAlgn="auto" hangingPunct="1">
              <a:spcAft>
                <a:spcPts val="0"/>
              </a:spcAft>
              <a:buFont typeface="Arial"/>
              <a:buChar char="•"/>
              <a:defRPr/>
            </a:pPr>
            <a:r>
              <a:rPr lang="en-US" dirty="0" smtClean="0">
                <a:latin typeface="Arial" charset="0"/>
                <a:ea typeface="+mn-ea"/>
              </a:rPr>
              <a:t>Constants throughout the experiment were: </a:t>
            </a:r>
            <a:r>
              <a:rPr lang="en-US" b="1" i="1" dirty="0" smtClean="0">
                <a:latin typeface="Arial" charset="0"/>
                <a:ea typeface="+mn-ea"/>
              </a:rPr>
              <a:t>(list at least 4 constants)</a:t>
            </a:r>
            <a:r>
              <a:rPr lang="en-US" dirty="0" smtClean="0">
                <a:latin typeface="Arial" charset="0"/>
                <a:ea typeface="+mn-ea"/>
              </a:rPr>
              <a:t>:</a:t>
            </a:r>
          </a:p>
          <a:p>
            <a:pPr lvl="1" eaLnBrk="1" fontAlgn="auto" hangingPunct="1">
              <a:spcAft>
                <a:spcPts val="0"/>
              </a:spcAft>
              <a:buFont typeface="Arial"/>
              <a:buChar char="–"/>
              <a:defRPr/>
            </a:pPr>
            <a:r>
              <a:rPr lang="en-US" dirty="0" smtClean="0">
                <a:latin typeface="Arial" charset="0"/>
                <a:ea typeface="+mn-ea"/>
              </a:rPr>
              <a:t>-</a:t>
            </a:r>
          </a:p>
          <a:p>
            <a:pPr lvl="1" eaLnBrk="1" fontAlgn="auto" hangingPunct="1">
              <a:spcAft>
                <a:spcPts val="0"/>
              </a:spcAft>
              <a:buFont typeface="Arial"/>
              <a:buChar char="–"/>
              <a:defRPr/>
            </a:pPr>
            <a:r>
              <a:rPr lang="en-US" dirty="0" smtClean="0">
                <a:latin typeface="Arial" charset="0"/>
                <a:ea typeface="+mn-ea"/>
              </a:rPr>
              <a:t>-</a:t>
            </a:r>
          </a:p>
          <a:p>
            <a:pPr lvl="1" eaLnBrk="1" fontAlgn="auto" hangingPunct="1">
              <a:spcAft>
                <a:spcPts val="0"/>
              </a:spcAft>
              <a:buFont typeface="Arial"/>
              <a:buChar char="–"/>
              <a:defRPr/>
            </a:pPr>
            <a:r>
              <a:rPr lang="en-US" dirty="0" smtClean="0">
                <a:latin typeface="Arial" charset="0"/>
                <a:ea typeface="+mn-ea"/>
              </a:rPr>
              <a:t>-</a:t>
            </a:r>
          </a:p>
          <a:p>
            <a:pPr lvl="1" eaLnBrk="1" fontAlgn="auto" hangingPunct="1">
              <a:spcAft>
                <a:spcPts val="0"/>
              </a:spcAft>
              <a:buFont typeface="Arial"/>
              <a:buChar char="–"/>
              <a:defRPr/>
            </a:pPr>
            <a:r>
              <a:rPr lang="en-US" dirty="0" smtClean="0">
                <a:latin typeface="Arial" charset="0"/>
                <a:ea typeface="+mn-ea"/>
              </a:rPr>
              <a:t>-</a:t>
            </a:r>
          </a:p>
          <a:p>
            <a:pPr lvl="1" eaLnBrk="1" fontAlgn="auto" hangingPunct="1">
              <a:spcAft>
                <a:spcPts val="0"/>
              </a:spcAft>
              <a:buFont typeface="Arial"/>
              <a:buChar char="–"/>
              <a:defRPr/>
            </a:pPr>
            <a:endParaRPr lang="en-US" dirty="0" smtClean="0">
              <a:latin typeface="Arial" charset="0"/>
              <a:ea typeface="+mn-ea"/>
            </a:endParaRPr>
          </a:p>
          <a:p>
            <a:pPr eaLnBrk="1" fontAlgn="auto" hangingPunct="1">
              <a:spcAft>
                <a:spcPts val="0"/>
              </a:spcAft>
              <a:buFont typeface="Arial"/>
              <a:buChar char="•"/>
              <a:defRPr/>
            </a:pPr>
            <a:endParaRPr lang="en-US" dirty="0" smtClean="0">
              <a:latin typeface="Arial" charset="0"/>
              <a:ea typeface="+mn-ea"/>
            </a:endParaRPr>
          </a:p>
          <a:p>
            <a:pPr eaLnBrk="1" fontAlgn="auto" hangingPunct="1">
              <a:spcAft>
                <a:spcPts val="0"/>
              </a:spcAft>
              <a:buFont typeface="Arial"/>
              <a:buChar char="•"/>
              <a:defRPr/>
            </a:pPr>
            <a:endParaRPr lang="en-US" dirty="0" smtClean="0">
              <a:latin typeface="Arial" charset="0"/>
              <a:ea typeface="+mn-ea"/>
            </a:endParaRPr>
          </a:p>
          <a:p>
            <a:pPr marL="0" indent="0" eaLnBrk="1" fontAlgn="auto" hangingPunct="1">
              <a:spcAft>
                <a:spcPts val="0"/>
              </a:spcAft>
              <a:buFont typeface="Arial"/>
              <a:buNone/>
              <a:defRPr/>
            </a:pPr>
            <a:r>
              <a:rPr lang="en-US" b="1" i="1" dirty="0" smtClean="0">
                <a:latin typeface="Arial" charset="0"/>
                <a:ea typeface="+mn-ea"/>
              </a:rPr>
              <a:t>(If applicable)</a:t>
            </a:r>
          </a:p>
          <a:p>
            <a:pPr eaLnBrk="1" fontAlgn="auto" hangingPunct="1">
              <a:spcAft>
                <a:spcPts val="0"/>
              </a:spcAft>
              <a:buFont typeface="Arial"/>
              <a:buChar char="•"/>
              <a:defRPr/>
            </a:pPr>
            <a:r>
              <a:rPr lang="en-US" dirty="0" smtClean="0">
                <a:latin typeface="Arial" charset="0"/>
                <a:ea typeface="+mn-ea"/>
              </a:rPr>
              <a:t>The control group for the experiment was </a:t>
            </a:r>
            <a:r>
              <a:rPr lang="en-US" b="1" i="1" dirty="0" smtClean="0">
                <a:latin typeface="Arial" charset="0"/>
                <a:ea typeface="+mn-ea"/>
              </a:rPr>
              <a:t>(list control or describe the setup of the control)</a:t>
            </a:r>
            <a:r>
              <a:rPr lang="en-US" dirty="0" smtClean="0">
                <a:latin typeface="Arial" charset="0"/>
                <a:ea typeface="+mn-ea"/>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2700"/>
            <a:ext cx="8229600" cy="1143000"/>
          </a:xfrm>
        </p:spPr>
        <p:txBody>
          <a:bodyPr/>
          <a:lstStyle/>
          <a:p>
            <a:pPr eaLnBrk="1" hangingPunct="1"/>
            <a:r>
              <a:rPr lang="en-US" altLang="en-US" u="sng" smtClean="0">
                <a:latin typeface="Arial" panose="020B0604020202020204" pitchFamily="34" charset="0"/>
              </a:rPr>
              <a:t>Hypothesis</a:t>
            </a:r>
          </a:p>
        </p:txBody>
      </p:sp>
      <p:sp>
        <p:nvSpPr>
          <p:cNvPr id="20483" name="Rectangle 1"/>
          <p:cNvSpPr>
            <a:spLocks noChangeArrowheads="1"/>
          </p:cNvSpPr>
          <p:nvPr/>
        </p:nvSpPr>
        <p:spPr bwMode="auto">
          <a:xfrm>
            <a:off x="533400" y="1150938"/>
            <a:ext cx="8077200"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263" indent="-3175">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 typeface="Wingdings" panose="05000000000000000000" pitchFamily="2" charset="2"/>
              <a:buNone/>
            </a:pPr>
            <a:endParaRPr lang="en-US" altLang="en-US" sz="1800">
              <a:latin typeface="Arial" panose="020B0604020202020204" pitchFamily="34" charset="0"/>
            </a:endParaRPr>
          </a:p>
          <a:p>
            <a:pPr eaLnBrk="1" hangingPunct="1">
              <a:spcBef>
                <a:spcPct val="0"/>
              </a:spcBef>
              <a:buFont typeface="Wingdings" panose="05000000000000000000" pitchFamily="2" charset="2"/>
              <a:buNone/>
            </a:pPr>
            <a:endParaRPr lang="en-US" altLang="en-US" sz="1800" b="1">
              <a:latin typeface="Arial" panose="020B0604020202020204" pitchFamily="34" charset="0"/>
            </a:endParaRPr>
          </a:p>
          <a:p>
            <a:pPr eaLnBrk="1" hangingPunct="1">
              <a:spcBef>
                <a:spcPct val="0"/>
              </a:spcBef>
              <a:buFont typeface="Wingdings" panose="05000000000000000000" pitchFamily="2" charset="2"/>
              <a:buNone/>
            </a:pPr>
            <a:r>
              <a:rPr lang="en-US" altLang="en-US" sz="1800" b="1">
                <a:latin typeface="Arial" panose="020B0604020202020204" pitchFamily="34" charset="0"/>
              </a:rPr>
              <a:t>	</a:t>
            </a:r>
            <a:r>
              <a:rPr lang="en-US" altLang="en-US" sz="2500" b="1">
                <a:latin typeface="Arial" panose="020B0604020202020204" pitchFamily="34" charset="0"/>
              </a:rPr>
              <a:t>If (</a:t>
            </a:r>
            <a:r>
              <a:rPr lang="en-US" altLang="en-US" sz="2500">
                <a:latin typeface="Arial" panose="020B0604020202020204" pitchFamily="34" charset="0"/>
              </a:rPr>
              <a:t>IV: level, level, level</a:t>
            </a:r>
            <a:r>
              <a:rPr lang="en-US" altLang="en-US" sz="2500" b="1">
                <a:latin typeface="Arial" panose="020B0604020202020204" pitchFamily="34" charset="0"/>
              </a:rPr>
              <a:t>), then (</a:t>
            </a:r>
            <a:r>
              <a:rPr lang="en-US" altLang="en-US" sz="2500">
                <a:latin typeface="Arial" panose="020B0604020202020204" pitchFamily="34" charset="0"/>
              </a:rPr>
              <a:t>THIS level</a:t>
            </a:r>
            <a:r>
              <a:rPr lang="en-US" altLang="en-US" sz="2500" b="1">
                <a:latin typeface="Arial" panose="020B0604020202020204" pitchFamily="34" charset="0"/>
              </a:rPr>
              <a:t>) will (</a:t>
            </a:r>
            <a:r>
              <a:rPr lang="en-US" altLang="en-US" sz="2500">
                <a:latin typeface="Arial" panose="020B0604020202020204" pitchFamily="34" charset="0"/>
              </a:rPr>
              <a:t>change how? DV</a:t>
            </a:r>
            <a:r>
              <a:rPr lang="en-US" altLang="en-US" sz="2500" b="1">
                <a:latin typeface="Arial" panose="020B0604020202020204" pitchFamily="34" charset="0"/>
              </a:rPr>
              <a:t>), because (</a:t>
            </a:r>
            <a:r>
              <a:rPr lang="en-US" altLang="en-US" sz="2500">
                <a:latin typeface="Arial" panose="020B0604020202020204" pitchFamily="34" charset="0"/>
              </a:rPr>
              <a:t>scientifically based, researched reason</a:t>
            </a:r>
            <a:r>
              <a:rPr lang="en-US" altLang="en-US" sz="2500" b="1">
                <a:latin typeface="Arial" panose="020B0604020202020204" pitchFamily="34" charset="0"/>
              </a:rPr>
              <a:t>).</a:t>
            </a:r>
          </a:p>
          <a:p>
            <a:pPr eaLnBrk="1" hangingPunct="1">
              <a:spcBef>
                <a:spcPct val="0"/>
              </a:spcBef>
              <a:buFont typeface="Wingdings" panose="05000000000000000000" pitchFamily="2" charset="2"/>
              <a:buNone/>
            </a:pPr>
            <a:endParaRPr lang="en-US" altLang="en-US" sz="1800" b="1">
              <a:latin typeface="Arial" panose="020B0604020202020204" pitchFamily="34" charset="0"/>
            </a:endParaRPr>
          </a:p>
          <a:p>
            <a:pPr eaLnBrk="1" hangingPunct="1">
              <a:spcBef>
                <a:spcPct val="0"/>
              </a:spcBef>
              <a:buFont typeface="Wingdings" panose="05000000000000000000" pitchFamily="2" charset="2"/>
              <a:buNone/>
            </a:pPr>
            <a:endParaRPr lang="en-US" altLang="en-US" sz="1800" b="1">
              <a:latin typeface="Arial" panose="020B0604020202020204" pitchFamily="34" charset="0"/>
            </a:endParaRPr>
          </a:p>
          <a:p>
            <a:pPr eaLnBrk="1" hangingPunct="1">
              <a:spcBef>
                <a:spcPct val="0"/>
              </a:spcBef>
              <a:buFont typeface="Wingdings" panose="05000000000000000000" pitchFamily="2" charset="2"/>
              <a:buNone/>
            </a:pPr>
            <a:r>
              <a:rPr lang="en-US" altLang="en-US" sz="1800">
                <a:latin typeface="Arial" panose="020B0604020202020204" pitchFamily="34" charset="0"/>
              </a:rPr>
              <a:t>Written in an IF, THEN, BECAUSE format.</a:t>
            </a:r>
          </a:p>
          <a:p>
            <a:pPr eaLnBrk="1" hangingPunct="1">
              <a:spcBef>
                <a:spcPct val="0"/>
              </a:spcBef>
              <a:buFont typeface="Wingdings" panose="05000000000000000000" pitchFamily="2" charset="2"/>
              <a:buNone/>
            </a:pPr>
            <a:r>
              <a:rPr lang="en-US" altLang="en-US" sz="1800">
                <a:latin typeface="Arial" panose="020B0604020202020204" pitchFamily="34" charset="0"/>
              </a:rPr>
              <a:t>Must include all IV levels.</a:t>
            </a:r>
          </a:p>
          <a:p>
            <a:pPr eaLnBrk="1" hangingPunct="1">
              <a:spcBef>
                <a:spcPct val="0"/>
              </a:spcBef>
              <a:buFont typeface="Wingdings" panose="05000000000000000000" pitchFamily="2" charset="2"/>
              <a:buNone/>
            </a:pPr>
            <a:r>
              <a:rPr lang="en-US" altLang="en-US" sz="1800">
                <a:latin typeface="Arial" panose="020B0604020202020204" pitchFamily="34" charset="0"/>
              </a:rPr>
              <a:t>Must offer researched support for your tentative explanation.</a:t>
            </a:r>
          </a:p>
          <a:p>
            <a:pPr eaLnBrk="1" hangingPunct="1">
              <a:spcBef>
                <a:spcPct val="0"/>
              </a:spcBef>
              <a:buFont typeface="Wingdings" panose="05000000000000000000" pitchFamily="2" charset="2"/>
              <a:buNone/>
            </a:pPr>
            <a:endParaRPr lang="en-US" altLang="en-US" sz="1800" b="1">
              <a:latin typeface="Arial" panose="020B0604020202020204" pitchFamily="34" charset="0"/>
            </a:endParaRPr>
          </a:p>
          <a:p>
            <a:pPr eaLnBrk="1" hangingPunct="1">
              <a:spcBef>
                <a:spcPct val="0"/>
              </a:spcBef>
              <a:buFont typeface="Wingdings" panose="05000000000000000000" pitchFamily="2" charset="2"/>
              <a:buNone/>
            </a:pPr>
            <a:r>
              <a:rPr lang="en-US" altLang="en-US" sz="1800" b="1">
                <a:solidFill>
                  <a:srgbClr val="FF0000"/>
                </a:solidFill>
                <a:latin typeface="Arial" panose="020B0604020202020204" pitchFamily="34" charset="0"/>
              </a:rPr>
              <a:t>Do not use personal pronouns.</a:t>
            </a:r>
            <a:endParaRPr lang="en-US" altLang="en-US" sz="180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the Experiment</a:t>
            </a:r>
            <a:endParaRPr lang="en-US" dirty="0"/>
          </a:p>
        </p:txBody>
      </p:sp>
      <p:sp>
        <p:nvSpPr>
          <p:cNvPr id="3" name="Content Placeholder 2"/>
          <p:cNvSpPr>
            <a:spLocks noGrp="1"/>
          </p:cNvSpPr>
          <p:nvPr>
            <p:ph idx="1"/>
          </p:nvPr>
        </p:nvSpPr>
        <p:spPr/>
        <p:txBody>
          <a:bodyPr/>
          <a:lstStyle/>
          <a:p>
            <a:r>
              <a:rPr lang="en-US" b="1" dirty="0" smtClean="0"/>
              <a:t>For the remaining slides you are using data from research and experiments that other scientists have completed. </a:t>
            </a:r>
          </a:p>
          <a:p>
            <a:r>
              <a:rPr lang="en-US" b="1" dirty="0" smtClean="0"/>
              <a:t>We will also conduct an algae lab in class that you will use in your data.</a:t>
            </a:r>
            <a:endParaRPr lang="en-US" b="1" dirty="0"/>
          </a:p>
        </p:txBody>
      </p:sp>
    </p:spTree>
    <p:extLst>
      <p:ext uri="{BB962C8B-B14F-4D97-AF65-F5344CB8AC3E}">
        <p14:creationId xmlns:p14="http://schemas.microsoft.com/office/powerpoint/2010/main" val="124638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0"/>
            <a:ext cx="8229600" cy="1143000"/>
          </a:xfrm>
        </p:spPr>
        <p:txBody>
          <a:bodyPr>
            <a:normAutofit fontScale="90000"/>
          </a:bodyPr>
          <a:lstStyle/>
          <a:p>
            <a:pPr eaLnBrk="1" hangingPunct="1">
              <a:defRPr/>
            </a:pPr>
            <a:r>
              <a:rPr lang="en-US" altLang="en-US" sz="4000" dirty="0" smtClean="0"/>
              <a:t>PowerPoint Template </a:t>
            </a:r>
            <a:r>
              <a:rPr lang="en-US" altLang="en-US" sz="4000" b="1" i="1" dirty="0" smtClean="0"/>
              <a:t>– delete this slide</a:t>
            </a:r>
          </a:p>
        </p:txBody>
      </p:sp>
      <p:sp>
        <p:nvSpPr>
          <p:cNvPr id="5123" name="Content Placeholder 2"/>
          <p:cNvSpPr>
            <a:spLocks noGrp="1"/>
          </p:cNvSpPr>
          <p:nvPr>
            <p:ph idx="1"/>
          </p:nvPr>
        </p:nvSpPr>
        <p:spPr>
          <a:xfrm>
            <a:off x="1588" y="1447800"/>
            <a:ext cx="9144000" cy="4525963"/>
          </a:xfrm>
        </p:spPr>
        <p:txBody>
          <a:bodyPr/>
          <a:lstStyle/>
          <a:p>
            <a:pPr eaLnBrk="1" hangingPunct="1">
              <a:lnSpc>
                <a:spcPct val="80000"/>
              </a:lnSpc>
              <a:defRPr/>
            </a:pPr>
            <a:r>
              <a:rPr lang="en-US" altLang="en-US" sz="3000" dirty="0" smtClean="0"/>
              <a:t>Fill in the appropriate slides.</a:t>
            </a:r>
          </a:p>
          <a:p>
            <a:pPr eaLnBrk="1" hangingPunct="1">
              <a:lnSpc>
                <a:spcPct val="80000"/>
              </a:lnSpc>
              <a:defRPr/>
            </a:pPr>
            <a:r>
              <a:rPr lang="en-US" altLang="en-US" sz="3000" dirty="0" smtClean="0"/>
              <a:t>Remove any </a:t>
            </a:r>
            <a:r>
              <a:rPr lang="en-US" altLang="en-US" sz="3000" b="1" dirty="0" smtClean="0"/>
              <a:t>bold</a:t>
            </a:r>
            <a:r>
              <a:rPr lang="en-US" altLang="en-US" sz="3000" dirty="0" smtClean="0"/>
              <a:t> or </a:t>
            </a:r>
            <a:r>
              <a:rPr lang="en-US" altLang="en-US" sz="3000" i="1" dirty="0" smtClean="0"/>
              <a:t>italicized</a:t>
            </a:r>
            <a:r>
              <a:rPr lang="en-US" altLang="en-US" sz="3000" dirty="0" smtClean="0"/>
              <a:t> words after you’ve added your changes.</a:t>
            </a:r>
          </a:p>
          <a:p>
            <a:pPr eaLnBrk="1" hangingPunct="1">
              <a:lnSpc>
                <a:spcPct val="80000"/>
              </a:lnSpc>
              <a:defRPr/>
            </a:pPr>
            <a:r>
              <a:rPr lang="en-US" altLang="en-US" sz="3000" dirty="0" smtClean="0"/>
              <a:t>Delete slides that say, </a:t>
            </a:r>
            <a:r>
              <a:rPr lang="en-US" altLang="en-US" sz="3000" b="1" i="1" dirty="0" smtClean="0"/>
              <a:t>“delete this slide” </a:t>
            </a:r>
            <a:r>
              <a:rPr lang="en-US" altLang="en-US" sz="3000" dirty="0" smtClean="0">
                <a:solidFill>
                  <a:srgbClr val="FF0000"/>
                </a:solidFill>
              </a:rPr>
              <a:t>when you are done.</a:t>
            </a:r>
          </a:p>
          <a:p>
            <a:pPr marL="0" indent="0" eaLnBrk="1" hangingPunct="1">
              <a:lnSpc>
                <a:spcPct val="80000"/>
              </a:lnSpc>
              <a:buFont typeface="Arial" panose="020B0604020202020204" pitchFamily="34" charset="0"/>
              <a:buNone/>
              <a:defRPr/>
            </a:pPr>
            <a:endParaRPr lang="en-US" altLang="en-US" sz="3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Materials</a:t>
            </a:r>
          </a:p>
        </p:txBody>
      </p:sp>
      <p:sp>
        <p:nvSpPr>
          <p:cNvPr id="5" name="Rectangle 5"/>
          <p:cNvSpPr txBox="1">
            <a:spLocks noChangeArrowheads="1"/>
          </p:cNvSpPr>
          <p:nvPr/>
        </p:nvSpPr>
        <p:spPr bwMode="auto">
          <a:xfrm>
            <a:off x="914400" y="1066800"/>
            <a:ext cx="769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defRPr/>
            </a:pPr>
            <a:r>
              <a:rPr lang="en-US" altLang="en-US" sz="2000" dirty="0" smtClean="0"/>
              <a:t>Type a detailed </a:t>
            </a:r>
            <a:r>
              <a:rPr lang="en-US" altLang="en-US" sz="2000" b="1" dirty="0" smtClean="0"/>
              <a:t>list</a:t>
            </a:r>
            <a:r>
              <a:rPr lang="en-US" altLang="en-US" sz="2000" dirty="0" smtClean="0"/>
              <a:t> of the items you needed to complete your experiments. (use numbers or bullets)</a:t>
            </a:r>
          </a:p>
          <a:p>
            <a:pPr>
              <a:defRPr/>
            </a:pPr>
            <a:r>
              <a:rPr lang="en-US" sz="2000" dirty="0" smtClean="0"/>
              <a:t>This should include a detailed list of all the equipment and materials you need. You must be specific enough so that someone could </a:t>
            </a:r>
            <a:r>
              <a:rPr lang="en-US" sz="2000" b="1" dirty="0" smtClean="0"/>
              <a:t>exactly duplicate your experiment</a:t>
            </a:r>
            <a:r>
              <a:rPr lang="en-US" sz="2000" dirty="0" smtClean="0"/>
              <a:t>.</a:t>
            </a:r>
          </a:p>
          <a:p>
            <a:pPr>
              <a:defRPr/>
            </a:pPr>
            <a:r>
              <a:rPr lang="en-US" sz="2000" dirty="0" smtClean="0"/>
              <a:t>You may include pictures of your materials set out together.</a:t>
            </a:r>
          </a:p>
          <a:p>
            <a:pPr>
              <a:defRPr/>
            </a:pPr>
            <a:r>
              <a:rPr lang="en-US" sz="2000" dirty="0" smtClean="0"/>
              <a:t>Use brand names and/or numbers when needed.</a:t>
            </a:r>
          </a:p>
          <a:p>
            <a:pPr>
              <a:defRPr/>
            </a:pPr>
            <a:r>
              <a:rPr lang="en-US" altLang="en-US" sz="2000" dirty="0" smtClean="0"/>
              <a:t>Be specific about the amounts used.</a:t>
            </a:r>
          </a:p>
          <a:p>
            <a:pPr>
              <a:defRPr/>
            </a:pPr>
            <a:r>
              <a:rPr lang="en-US" sz="2000" dirty="0" smtClean="0"/>
              <a:t>ALL MEASUREMENTS must be METRIC (SI).</a:t>
            </a:r>
            <a:endParaRPr lang="en-US" altLang="en-US" sz="2000" dirty="0" smtClean="0"/>
          </a:p>
          <a:p>
            <a:pPr>
              <a:defRPr/>
            </a:pPr>
            <a:endParaRPr lang="en-US" sz="2000" dirty="0" smtClean="0"/>
          </a:p>
          <a:p>
            <a:pPr marL="0" indent="0">
              <a:buFont typeface="Wingdings" panose="05000000000000000000" pitchFamily="2" charset="2"/>
              <a:buNone/>
              <a:defRPr/>
            </a:pPr>
            <a:r>
              <a:rPr lang="en-US" sz="2000" b="1" dirty="0" smtClean="0"/>
              <a:t>Example:    	</a:t>
            </a:r>
          </a:p>
          <a:p>
            <a:pPr marL="800100" lvl="2" indent="0">
              <a:buFont typeface="Wingdings" panose="05000000000000000000" pitchFamily="2" charset="2"/>
              <a:buNone/>
              <a:defRPr/>
            </a:pPr>
            <a:r>
              <a:rPr lang="en-US" sz="2000" i="1" dirty="0" smtClean="0"/>
              <a:t>Item #1: Beaker: plastic, 600 mL, Nalgene®</a:t>
            </a:r>
          </a:p>
          <a:p>
            <a:pPr marL="800100" lvl="2" indent="0">
              <a:buFont typeface="Wingdings" panose="05000000000000000000" pitchFamily="2" charset="2"/>
              <a:buNone/>
              <a:defRPr/>
            </a:pPr>
            <a:r>
              <a:rPr lang="en-US" sz="2000" i="1" dirty="0" smtClean="0"/>
              <a:t>Item #2: etc.</a:t>
            </a:r>
          </a:p>
          <a:p>
            <a:pPr marL="800100" lvl="2" indent="0">
              <a:buFont typeface="Wingdings" panose="05000000000000000000" pitchFamily="2" charset="2"/>
              <a:buNone/>
              <a:defRPr/>
            </a:pPr>
            <a:r>
              <a:rPr lang="en-US" sz="2000" i="1" dirty="0" smtClean="0"/>
              <a:t>Item #3: etc.</a:t>
            </a:r>
          </a:p>
          <a:p>
            <a:pPr marL="0" indent="0" algn="r" eaLnBrk="1" hangingPunct="1">
              <a:buFont typeface="Arial" panose="020B0604020202020204" pitchFamily="34" charset="0"/>
              <a:buNone/>
              <a:defRPr/>
            </a:pPr>
            <a:r>
              <a:rPr lang="en-US" altLang="en-US" sz="2000" b="1" dirty="0">
                <a:solidFill>
                  <a:srgbClr val="FF0000"/>
                </a:solidFill>
                <a:latin typeface="Arial" panose="020B0604020202020204" pitchFamily="34" charset="0"/>
              </a:rPr>
              <a:t>Do not use personal pronouns.</a:t>
            </a:r>
            <a:endParaRPr lang="en-US" altLang="en-US" sz="2000" dirty="0">
              <a:solidFill>
                <a:srgbClr val="FF0000"/>
              </a:solidFill>
              <a:latin typeface="Arial" panose="020B0604020202020204" pitchFamily="34" charset="0"/>
            </a:endParaRPr>
          </a:p>
          <a:p>
            <a:pPr eaLnBrk="1" hangingPunct="1">
              <a:defRPr/>
            </a:pPr>
            <a:endParaRPr lang="en-US" alt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Procedures</a:t>
            </a:r>
          </a:p>
        </p:txBody>
      </p:sp>
      <p:sp>
        <p:nvSpPr>
          <p:cNvPr id="6" name="Rectangle 5"/>
          <p:cNvSpPr txBox="1">
            <a:spLocks noChangeArrowheads="1"/>
          </p:cNvSpPr>
          <p:nvPr/>
        </p:nvSpPr>
        <p:spPr bwMode="auto">
          <a:xfrm>
            <a:off x="914400" y="11430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defRPr/>
            </a:pPr>
            <a:r>
              <a:rPr lang="en-US" altLang="en-US" sz="2000" dirty="0" smtClean="0"/>
              <a:t>List all of the steps used in completing your experiment.</a:t>
            </a:r>
          </a:p>
          <a:p>
            <a:pPr>
              <a:defRPr/>
            </a:pPr>
            <a:r>
              <a:rPr lang="en-US" sz="2000" dirty="0" smtClean="0"/>
              <a:t>Your procedures list must have </a:t>
            </a:r>
            <a:r>
              <a:rPr lang="en-US" sz="2000" b="1" dirty="0" smtClean="0"/>
              <a:t>at least 10 </a:t>
            </a:r>
            <a:r>
              <a:rPr lang="en-US" sz="2000" dirty="0" smtClean="0"/>
              <a:t>distinct steps.</a:t>
            </a:r>
          </a:p>
          <a:p>
            <a:pPr>
              <a:defRPr/>
            </a:pPr>
            <a:r>
              <a:rPr lang="en-US" sz="2000" dirty="0" smtClean="0"/>
              <a:t>The procedure must be detailed enough that another experimenter could </a:t>
            </a:r>
            <a:r>
              <a:rPr lang="en-US" sz="2000" b="1" dirty="0" smtClean="0"/>
              <a:t>exactly duplicate your experiment.</a:t>
            </a:r>
          </a:p>
          <a:p>
            <a:pPr>
              <a:defRPr/>
            </a:pPr>
            <a:r>
              <a:rPr lang="en-US" altLang="en-US" sz="2000" dirty="0" smtClean="0"/>
              <a:t>Remember to number your steps. </a:t>
            </a:r>
            <a:r>
              <a:rPr lang="en-US" sz="2000" dirty="0" smtClean="0"/>
              <a:t>Your procedure should include the correct sequence of all necessary.</a:t>
            </a:r>
          </a:p>
          <a:p>
            <a:pPr>
              <a:defRPr/>
            </a:pPr>
            <a:r>
              <a:rPr lang="en-US" sz="2000" dirty="0" smtClean="0"/>
              <a:t>ALL MEASUREMENTS must be METRIC (SI).</a:t>
            </a:r>
          </a:p>
          <a:p>
            <a:pPr marL="0" indent="0">
              <a:buFont typeface="Wingdings" panose="05000000000000000000" pitchFamily="2" charset="2"/>
              <a:buNone/>
              <a:defRPr/>
            </a:pPr>
            <a:endParaRPr lang="en-US" sz="2000" dirty="0" smtClean="0"/>
          </a:p>
          <a:p>
            <a:pPr marL="0" indent="0">
              <a:buFont typeface="Wingdings" panose="05000000000000000000" pitchFamily="2" charset="2"/>
              <a:buNone/>
              <a:defRPr/>
            </a:pPr>
            <a:r>
              <a:rPr lang="en-US" sz="2000" b="1" dirty="0" smtClean="0"/>
              <a:t>Example: </a:t>
            </a:r>
          </a:p>
          <a:p>
            <a:pPr marL="400050" lvl="1" indent="0">
              <a:buFont typeface="Wingdings" panose="05000000000000000000" pitchFamily="2" charset="2"/>
              <a:buNone/>
              <a:defRPr/>
            </a:pPr>
            <a:r>
              <a:rPr lang="en-US" sz="2000" i="1" dirty="0" smtClean="0"/>
              <a:t>1) Gather together all the materials needed for the experiment.</a:t>
            </a:r>
          </a:p>
          <a:p>
            <a:pPr marL="400050" lvl="1" indent="0">
              <a:buFont typeface="Wingdings" panose="05000000000000000000" pitchFamily="2" charset="2"/>
              <a:buNone/>
              <a:defRPr/>
            </a:pPr>
            <a:r>
              <a:rPr lang="en-US" sz="2000" i="1" dirty="0" smtClean="0"/>
              <a:t>2) etc.</a:t>
            </a:r>
          </a:p>
          <a:p>
            <a:pPr marL="400050" lvl="1" indent="0">
              <a:buFont typeface="Wingdings" panose="05000000000000000000" pitchFamily="2" charset="2"/>
              <a:buNone/>
              <a:defRPr/>
            </a:pPr>
            <a:r>
              <a:rPr lang="en-US" sz="2000" i="1" dirty="0" smtClean="0"/>
              <a:t>3) etc.</a:t>
            </a:r>
          </a:p>
          <a:p>
            <a:pPr marL="400050" lvl="1" indent="0">
              <a:buFont typeface="Wingdings" panose="05000000000000000000" pitchFamily="2" charset="2"/>
              <a:buNone/>
              <a:defRPr/>
            </a:pPr>
            <a:r>
              <a:rPr lang="en-US" sz="2000" i="1" dirty="0" smtClean="0"/>
              <a:t>4) Repeat steps 2a – 2d for each level.</a:t>
            </a:r>
          </a:p>
          <a:p>
            <a:pPr marL="400050" lvl="1" indent="0">
              <a:buFont typeface="Wingdings" panose="05000000000000000000" pitchFamily="2" charset="2"/>
              <a:buNone/>
              <a:defRPr/>
            </a:pPr>
            <a:r>
              <a:rPr lang="en-US" sz="2000" i="1" dirty="0" smtClean="0"/>
              <a:t>5) etc.</a:t>
            </a:r>
          </a:p>
          <a:p>
            <a:pPr eaLnBrk="1" hangingPunct="1">
              <a:defRPr/>
            </a:pPr>
            <a:endParaRPr lang="en-US" alt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1750"/>
            <a:ext cx="8229600" cy="1143000"/>
          </a:xfrm>
        </p:spPr>
        <p:txBody>
          <a:bodyPr/>
          <a:lstStyle/>
          <a:p>
            <a:pPr eaLnBrk="1" hangingPunct="1"/>
            <a:r>
              <a:rPr lang="en-US" altLang="en-US" u="sng" smtClean="0"/>
              <a:t>Procedures continued</a:t>
            </a:r>
          </a:p>
        </p:txBody>
      </p:sp>
      <p:sp>
        <p:nvSpPr>
          <p:cNvPr id="23555" name="Content Placeholder 2"/>
          <p:cNvSpPr>
            <a:spLocks noGrp="1"/>
          </p:cNvSpPr>
          <p:nvPr>
            <p:ph idx="1"/>
          </p:nvPr>
        </p:nvSpPr>
        <p:spPr/>
        <p:txBody>
          <a:bodyPr/>
          <a:lstStyle/>
          <a:p>
            <a:pPr eaLnBrk="1" hangingPunct="1"/>
            <a:r>
              <a:rPr lang="en-US" altLang="en-US" b="1" i="1" smtClean="0"/>
              <a:t>Delete this slide if it is not needed</a:t>
            </a:r>
          </a:p>
          <a:p>
            <a:pPr eaLnBrk="1" hangingPunct="1"/>
            <a:r>
              <a:rPr lang="en-US" altLang="en-US" b="1" i="1" smtClean="0"/>
              <a:t>Copy this slide if there are more procedures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31750"/>
            <a:ext cx="8229600" cy="1143000"/>
          </a:xfrm>
        </p:spPr>
        <p:txBody>
          <a:bodyPr/>
          <a:lstStyle/>
          <a:p>
            <a:pPr eaLnBrk="1" hangingPunct="1"/>
            <a:r>
              <a:rPr lang="en-US" altLang="en-US" u="sng" smtClean="0"/>
              <a:t>Safety Precautions</a:t>
            </a:r>
          </a:p>
        </p:txBody>
      </p:sp>
      <p:sp>
        <p:nvSpPr>
          <p:cNvPr id="24579" name="Rectangle 1"/>
          <p:cNvSpPr>
            <a:spLocks noChangeArrowheads="1"/>
          </p:cNvSpPr>
          <p:nvPr/>
        </p:nvSpPr>
        <p:spPr bwMode="auto">
          <a:xfrm>
            <a:off x="609600" y="1524000"/>
            <a:ext cx="7620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2000"/>
              <a:t>You must list all necessary Safety Precautions. (minimum of 2)</a:t>
            </a:r>
          </a:p>
          <a:p>
            <a:endParaRPr lang="en-US" altLang="en-US" sz="2000"/>
          </a:p>
          <a:p>
            <a:r>
              <a:rPr lang="en-US" altLang="en-US" sz="2000" b="1">
                <a:solidFill>
                  <a:srgbClr val="FF0000"/>
                </a:solidFill>
              </a:rPr>
              <a:t>First</a:t>
            </a:r>
            <a:r>
              <a:rPr lang="en-US" altLang="en-US" sz="2000">
                <a:solidFill>
                  <a:srgbClr val="FF0000"/>
                </a:solidFill>
              </a:rPr>
              <a:t> </a:t>
            </a:r>
            <a:r>
              <a:rPr lang="en-US" altLang="en-US" sz="2000"/>
              <a:t>give a short description of the rule and </a:t>
            </a:r>
            <a:r>
              <a:rPr lang="en-US" altLang="en-US" sz="2000" b="1">
                <a:solidFill>
                  <a:srgbClr val="FF0000"/>
                </a:solidFill>
              </a:rPr>
              <a:t>then</a:t>
            </a:r>
            <a:r>
              <a:rPr lang="en-US" altLang="en-US" sz="2000">
                <a:solidFill>
                  <a:srgbClr val="FF0000"/>
                </a:solidFill>
              </a:rPr>
              <a:t> </a:t>
            </a:r>
            <a:r>
              <a:rPr lang="en-US" altLang="en-US" sz="2000"/>
              <a:t>give a reason why each rule applies to your experiment.</a:t>
            </a:r>
          </a:p>
          <a:p>
            <a:endParaRPr lang="en-US" altLang="en-US" sz="2000"/>
          </a:p>
          <a:p>
            <a:r>
              <a:rPr lang="en-US" altLang="en-US" sz="2000"/>
              <a:t>Safeguarding your experiment could be one of your precautions.</a:t>
            </a:r>
          </a:p>
          <a:p>
            <a:endParaRPr lang="en-US" altLang="en-US" sz="2000"/>
          </a:p>
          <a:p>
            <a:endParaRPr lang="en-US" altLang="en-US" sz="2000"/>
          </a:p>
          <a:p>
            <a:r>
              <a:rPr lang="en-US" altLang="en-US" sz="2000" b="1" i="1"/>
              <a:t>Example: </a:t>
            </a:r>
            <a:r>
              <a:rPr lang="en-US" altLang="en-US" sz="2000" i="1"/>
              <a:t>1. No Horseplay because goofing around might break something or hurt the experiment, meaning I would have to start all over again.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8080375" cy="1390650"/>
          </a:xfrm>
        </p:spPr>
        <p:txBody>
          <a:bodyPr/>
          <a:lstStyle/>
          <a:p>
            <a:pPr eaLnBrk="1" hangingPunct="1"/>
            <a:r>
              <a:rPr lang="en-US" altLang="en-US" u="sng" smtClean="0">
                <a:latin typeface="Arial" panose="020B0604020202020204" pitchFamily="34" charset="0"/>
                <a:cs typeface="Arial" panose="020B0604020202020204" pitchFamily="34" charset="0"/>
              </a:rPr>
              <a:t>Photographs/Graphics</a:t>
            </a:r>
            <a:br>
              <a:rPr lang="en-US" altLang="en-US" u="sng" smtClean="0">
                <a:latin typeface="Arial" panose="020B0604020202020204" pitchFamily="34" charset="0"/>
                <a:cs typeface="Arial" panose="020B0604020202020204" pitchFamily="34" charset="0"/>
              </a:rPr>
            </a:br>
            <a:r>
              <a:rPr lang="en-US" altLang="en-US" sz="2500" b="1" smtClean="0">
                <a:solidFill>
                  <a:srgbClr val="7030A0"/>
                </a:solidFill>
              </a:rPr>
              <a:t>(minimum of 1 photo is required)</a:t>
            </a:r>
          </a:p>
        </p:txBody>
      </p:sp>
      <p:sp>
        <p:nvSpPr>
          <p:cNvPr id="13315" name="Rectangle 3"/>
          <p:cNvSpPr>
            <a:spLocks noGrp="1" noChangeArrowheads="1"/>
          </p:cNvSpPr>
          <p:nvPr>
            <p:ph type="body" idx="1"/>
          </p:nvPr>
        </p:nvSpPr>
        <p:spPr>
          <a:xfrm>
            <a:off x="496888" y="1828800"/>
            <a:ext cx="8456612" cy="3352800"/>
          </a:xfrm>
        </p:spPr>
        <p:txBody>
          <a:bodyPr/>
          <a:lstStyle/>
          <a:p>
            <a:pPr eaLnBrk="1" hangingPunct="1">
              <a:defRPr/>
            </a:pPr>
            <a:r>
              <a:rPr lang="en-US" altLang="en-US" sz="2000" dirty="0" smtClean="0"/>
              <a:t>You may include NO MORE than two slides of photographs, drawings or graphics which directly relate to your project.</a:t>
            </a:r>
          </a:p>
          <a:p>
            <a:pPr marL="800100" lvl="2" indent="0" eaLnBrk="1" hangingPunct="1">
              <a:buFont typeface="Arial" panose="020B0604020202020204" pitchFamily="34" charset="0"/>
              <a:buNone/>
              <a:defRPr/>
            </a:pPr>
            <a:r>
              <a:rPr lang="en-US" altLang="en-US" sz="1500" i="1" dirty="0">
                <a:solidFill>
                  <a:srgbClr val="FF0000"/>
                </a:solidFill>
              </a:rPr>
              <a:t>These photos may be placed on other slides, </a:t>
            </a:r>
            <a:endParaRPr lang="en-US" altLang="en-US" sz="1500" i="1" dirty="0" smtClean="0">
              <a:solidFill>
                <a:srgbClr val="FF0000"/>
              </a:solidFill>
            </a:endParaRPr>
          </a:p>
          <a:p>
            <a:pPr marL="800100" lvl="2" indent="0" eaLnBrk="1" hangingPunct="1">
              <a:buFont typeface="Arial" panose="020B0604020202020204" pitchFamily="34" charset="0"/>
              <a:buNone/>
              <a:defRPr/>
            </a:pPr>
            <a:r>
              <a:rPr lang="en-US" altLang="en-US" sz="1500" i="1" dirty="0" smtClean="0">
                <a:solidFill>
                  <a:srgbClr val="FF0000"/>
                </a:solidFill>
              </a:rPr>
              <a:t>but the combined </a:t>
            </a:r>
            <a:r>
              <a:rPr lang="en-US" altLang="en-US" sz="1500" i="1" dirty="0">
                <a:solidFill>
                  <a:srgbClr val="FF0000"/>
                </a:solidFill>
              </a:rPr>
              <a:t>total should not exceed three full slides.</a:t>
            </a:r>
          </a:p>
          <a:p>
            <a:pPr marL="0" indent="0" eaLnBrk="1" hangingPunct="1">
              <a:buFont typeface="Wingdings" panose="05000000000000000000" pitchFamily="2" charset="2"/>
              <a:buNone/>
              <a:defRPr/>
            </a:pPr>
            <a:endParaRPr lang="en-US" altLang="en-US" sz="1000" dirty="0" smtClean="0"/>
          </a:p>
          <a:p>
            <a:pPr eaLnBrk="1" hangingPunct="1">
              <a:defRPr/>
            </a:pPr>
            <a:r>
              <a:rPr lang="en-US" altLang="en-US" sz="2000" dirty="0" smtClean="0"/>
              <a:t>Possible photos could include photos: taken during your experiment, showing your materials set out, action shots, screen capture of video clips,  visual comparison between levels and control group, etc. </a:t>
            </a:r>
          </a:p>
          <a:p>
            <a:pPr eaLnBrk="1" hangingPunct="1">
              <a:defRPr/>
            </a:pPr>
            <a:r>
              <a:rPr lang="en-US" altLang="en-US" sz="2000" dirty="0" smtClean="0"/>
              <a:t>Provide titles and captions.</a:t>
            </a:r>
          </a:p>
          <a:p>
            <a:pPr marL="0" indent="0" eaLnBrk="1" hangingPunct="1">
              <a:buFont typeface="Arial" panose="020B0604020202020204" pitchFamily="34" charset="0"/>
              <a:buNone/>
              <a:defRPr/>
            </a:pPr>
            <a:endParaRPr lang="en-US" altLang="en-US" sz="1000" dirty="0" smtClean="0"/>
          </a:p>
          <a:p>
            <a:pPr eaLnBrk="1" hangingPunct="1">
              <a:defRPr/>
            </a:pPr>
            <a:r>
              <a:rPr lang="en-US" altLang="en-US" sz="2000" dirty="0" smtClean="0"/>
              <a:t>You must cite the use of all graphics, drawings, photos taken from other sources in your bibliography.</a:t>
            </a:r>
          </a:p>
          <a:p>
            <a:pPr marL="914400" lvl="2" indent="0" eaLnBrk="1" hangingPunct="1">
              <a:buFont typeface="Wingdings" panose="05000000000000000000" pitchFamily="2" charset="2"/>
              <a:buNone/>
              <a:defRPr/>
            </a:pPr>
            <a:endParaRPr lang="en-US" altLang="en-US" sz="2000" dirty="0" smtClean="0"/>
          </a:p>
          <a:p>
            <a:pPr marL="914400" lvl="2" indent="0" eaLnBrk="1" hangingPunct="1">
              <a:buFont typeface="Wingdings" panose="05000000000000000000" pitchFamily="2" charset="2"/>
              <a:buNone/>
              <a:defRPr/>
            </a:pPr>
            <a:r>
              <a:rPr lang="en-US" altLang="en-US" sz="2000" dirty="0" smtClean="0"/>
              <a:t>** NO FACES MAY BE SHOWN IN ANY PHOTOS **</a:t>
            </a:r>
            <a:endParaRPr lang="en-US" altLang="en-US" sz="2000" dirty="0"/>
          </a:p>
          <a:p>
            <a:pPr marL="914400" lvl="2" indent="0" eaLnBrk="1" hangingPunct="1">
              <a:buFont typeface="Wingdings" panose="05000000000000000000" pitchFamily="2" charset="2"/>
              <a:buNone/>
              <a:defRPr/>
            </a:pPr>
            <a:endParaRPr lang="en-US" altLang="en-US" sz="2000" dirty="0" smtClean="0"/>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Data Table </a:t>
            </a:r>
          </a:p>
        </p:txBody>
      </p:sp>
      <p:sp>
        <p:nvSpPr>
          <p:cNvPr id="22531" name="Rectangle 3"/>
          <p:cNvSpPr>
            <a:spLocks noGrp="1" noChangeArrowheads="1"/>
          </p:cNvSpPr>
          <p:nvPr>
            <p:ph idx="1"/>
          </p:nvPr>
        </p:nvSpPr>
        <p:spPr>
          <a:xfrm>
            <a:off x="0" y="1257300"/>
            <a:ext cx="8374063" cy="1219200"/>
          </a:xfrm>
        </p:spPr>
        <p:txBody>
          <a:bodyPr/>
          <a:lstStyle/>
          <a:p>
            <a:pPr eaLnBrk="1" hangingPunct="1">
              <a:defRPr/>
            </a:pPr>
            <a:r>
              <a:rPr lang="en-US" altLang="en-US" sz="2000" dirty="0" smtClean="0">
                <a:latin typeface="Arial" panose="020B0604020202020204" pitchFamily="34" charset="0"/>
                <a:cs typeface="Arial" panose="020B0604020202020204" pitchFamily="34" charset="0"/>
              </a:rPr>
              <a:t>Use Microsoft Excel, etc. to create a data table and import it here.</a:t>
            </a:r>
          </a:p>
          <a:p>
            <a:pPr eaLnBrk="1" hangingPunct="1">
              <a:defRPr/>
            </a:pPr>
            <a:r>
              <a:rPr lang="en-US" altLang="en-US" sz="2000" dirty="0" smtClean="0">
                <a:latin typeface="Arial" panose="020B0604020202020204" pitchFamily="34" charset="0"/>
                <a:cs typeface="Arial" panose="020B0604020202020204" pitchFamily="34" charset="0"/>
              </a:rPr>
              <a:t>Make sure to include proper title, labels and units, use the format shown below!</a:t>
            </a:r>
          </a:p>
          <a:p>
            <a:pPr eaLnBrk="1" hangingPunct="1">
              <a:defRPr/>
            </a:pPr>
            <a:r>
              <a:rPr lang="en-US" altLang="en-US" sz="2000" i="1" dirty="0" smtClean="0">
                <a:latin typeface="Arial" panose="020B0604020202020204" pitchFamily="34" charset="0"/>
                <a:cs typeface="Arial" panose="020B0604020202020204" pitchFamily="34" charset="0"/>
              </a:rPr>
              <a:t>If you have multiple tables use multiple slides.</a:t>
            </a:r>
          </a:p>
          <a:p>
            <a:pPr marL="0" indent="0" eaLnBrk="1" hangingPunct="1">
              <a:buFont typeface="Arial" panose="020B0604020202020204" pitchFamily="34" charset="0"/>
              <a:buNone/>
              <a:defRPr/>
            </a:pPr>
            <a:endParaRPr lang="en-US" altLang="en-US" dirty="0" smtClean="0">
              <a:latin typeface="Arial" panose="020B0604020202020204" pitchFamily="34" charset="0"/>
            </a:endParaRPr>
          </a:p>
          <a:p>
            <a:pPr marL="457200" lvl="1" indent="0" eaLnBrk="1" hangingPunct="1">
              <a:buFont typeface="Arial" panose="020B0604020202020204" pitchFamily="34" charset="0"/>
              <a:buNone/>
              <a:defRPr/>
            </a:pPr>
            <a:r>
              <a:rPr lang="en-US" altLang="en-US" sz="2000" u="sng" dirty="0" smtClean="0">
                <a:solidFill>
                  <a:srgbClr val="FF0000"/>
                </a:solidFill>
                <a:latin typeface="Arial" panose="020B0604020202020204" pitchFamily="34" charset="0"/>
              </a:rPr>
              <a:t>Example Data Table Format</a:t>
            </a:r>
          </a:p>
        </p:txBody>
      </p:sp>
      <p:pic>
        <p:nvPicPr>
          <p:cNvPr id="2765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810000"/>
            <a:ext cx="58594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5199063" y="3116263"/>
            <a:ext cx="3589337" cy="523875"/>
          </a:xfrm>
          <a:prstGeom prst="rect">
            <a:avLst/>
          </a:prstGeom>
          <a:noFill/>
        </p:spPr>
        <p:txBody>
          <a:bodyPr>
            <a:spAutoFit/>
          </a:bodyPr>
          <a:lstStyle/>
          <a:p>
            <a:pPr>
              <a:defRPr/>
            </a:pPr>
            <a:r>
              <a:rPr lang="en-US" sz="1400" b="1" dirty="0">
                <a:solidFill>
                  <a:schemeClr val="accent1"/>
                </a:solidFill>
                <a:latin typeface="Times New Roman" panose="02020603050405020304" pitchFamily="18" charset="0"/>
                <a:cs typeface="Times New Roman" panose="02020603050405020304" pitchFamily="18" charset="0"/>
              </a:rPr>
              <a:t>Experimental Title</a:t>
            </a:r>
          </a:p>
          <a:p>
            <a:pPr>
              <a:defRPr/>
            </a:pPr>
            <a:r>
              <a:rPr lang="en-US" sz="1400" dirty="0">
                <a:solidFill>
                  <a:schemeClr val="tx2">
                    <a:lumMod val="40000"/>
                    <a:lumOff val="60000"/>
                  </a:schemeClr>
                </a:solidFill>
                <a:latin typeface="Times New Roman" panose="02020603050405020304" pitchFamily="18" charset="0"/>
                <a:cs typeface="Times New Roman" panose="02020603050405020304" pitchFamily="18" charset="0"/>
              </a:rPr>
              <a:t>“Effect of IV on DV” </a:t>
            </a:r>
            <a:r>
              <a:rPr lang="en-US" sz="1000" dirty="0">
                <a:solidFill>
                  <a:schemeClr val="tx2">
                    <a:lumMod val="40000"/>
                    <a:lumOff val="60000"/>
                  </a:schemeClr>
                </a:solidFill>
                <a:latin typeface="Times New Roman" panose="02020603050405020304" pitchFamily="18" charset="0"/>
                <a:cs typeface="Times New Roman" panose="02020603050405020304" pitchFamily="18" charset="0"/>
              </a:rPr>
              <a:t>(capitalize as you would any title)</a:t>
            </a:r>
          </a:p>
        </p:txBody>
      </p:sp>
      <p:sp>
        <p:nvSpPr>
          <p:cNvPr id="4" name="Down Arrow 3"/>
          <p:cNvSpPr/>
          <p:nvPr/>
        </p:nvSpPr>
        <p:spPr>
          <a:xfrm>
            <a:off x="5257800" y="3640138"/>
            <a:ext cx="187325" cy="3048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Down Arrow 6"/>
          <p:cNvSpPr/>
          <p:nvPr/>
        </p:nvSpPr>
        <p:spPr>
          <a:xfrm>
            <a:off x="7772400" y="4144963"/>
            <a:ext cx="187325" cy="3048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TextBox 7"/>
          <p:cNvSpPr txBox="1"/>
          <p:nvPr/>
        </p:nvSpPr>
        <p:spPr>
          <a:xfrm>
            <a:off x="7239000" y="3959225"/>
            <a:ext cx="2057400" cy="676275"/>
          </a:xfrm>
          <a:prstGeom prst="rect">
            <a:avLst/>
          </a:prstGeom>
          <a:noFill/>
        </p:spPr>
        <p:txBody>
          <a:bodyPr>
            <a:spAutoFit/>
          </a:bodyPr>
          <a:lstStyle/>
          <a:p>
            <a:pPr>
              <a:defRPr/>
            </a:pPr>
            <a:r>
              <a:rPr lang="en-US" sz="1400" b="1" dirty="0">
                <a:solidFill>
                  <a:schemeClr val="accent1"/>
                </a:solidFill>
                <a:latin typeface="Times New Roman" panose="02020603050405020304" pitchFamily="18" charset="0"/>
                <a:cs typeface="Times New Roman" panose="02020603050405020304" pitchFamily="18" charset="0"/>
              </a:rPr>
              <a:t>               DV</a:t>
            </a:r>
          </a:p>
          <a:p>
            <a:pPr algn="ctr">
              <a:defRPr/>
            </a:pPr>
            <a:endParaRPr lang="en-US" sz="1400" b="1" dirty="0">
              <a:solidFill>
                <a:schemeClr val="accent1"/>
              </a:solidFill>
              <a:latin typeface="Times New Roman" panose="02020603050405020304" pitchFamily="18" charset="0"/>
              <a:cs typeface="Times New Roman" panose="02020603050405020304" pitchFamily="18" charset="0"/>
            </a:endParaRPr>
          </a:p>
          <a:p>
            <a:pPr>
              <a:defRPr/>
            </a:pPr>
            <a:r>
              <a:rPr lang="en-US" sz="1000" dirty="0">
                <a:solidFill>
                  <a:schemeClr val="tx2">
                    <a:lumMod val="40000"/>
                    <a:lumOff val="60000"/>
                  </a:schemeClr>
                </a:solidFill>
                <a:latin typeface="Times New Roman" panose="02020603050405020304" pitchFamily="18" charset="0"/>
                <a:cs typeface="Times New Roman" panose="02020603050405020304" pitchFamily="18" charset="0"/>
              </a:rPr>
              <a:t> (units in metric if applicable)</a:t>
            </a:r>
            <a:endParaRPr lang="en-US" sz="1400" b="1" dirty="0">
              <a:solidFill>
                <a:schemeClr val="accent1"/>
              </a:solidFill>
              <a:latin typeface="Times New Roman" panose="02020603050405020304" pitchFamily="18" charset="0"/>
              <a:cs typeface="Times New Roman" panose="02020603050405020304" pitchFamily="18" charset="0"/>
            </a:endParaRPr>
          </a:p>
        </p:txBody>
      </p:sp>
      <p:sp>
        <p:nvSpPr>
          <p:cNvPr id="5" name="Right Arrow 4"/>
          <p:cNvSpPr/>
          <p:nvPr/>
        </p:nvSpPr>
        <p:spPr>
          <a:xfrm>
            <a:off x="2324100" y="4449763"/>
            <a:ext cx="3810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extBox 9"/>
          <p:cNvSpPr txBox="1"/>
          <p:nvPr/>
        </p:nvSpPr>
        <p:spPr>
          <a:xfrm>
            <a:off x="457200" y="4225925"/>
            <a:ext cx="2057400" cy="676275"/>
          </a:xfrm>
          <a:prstGeom prst="rect">
            <a:avLst/>
          </a:prstGeom>
          <a:noFill/>
        </p:spPr>
        <p:txBody>
          <a:bodyPr>
            <a:spAutoFit/>
          </a:bodyPr>
          <a:lstStyle/>
          <a:p>
            <a:pPr algn="r">
              <a:defRPr/>
            </a:pPr>
            <a:r>
              <a:rPr lang="en-US" sz="1400" b="1" dirty="0">
                <a:solidFill>
                  <a:schemeClr val="accent1"/>
                </a:solidFill>
                <a:latin typeface="Times New Roman" panose="02020603050405020304" pitchFamily="18" charset="0"/>
                <a:cs typeface="Times New Roman" panose="02020603050405020304" pitchFamily="18" charset="0"/>
              </a:rPr>
              <a:t>               IV</a:t>
            </a:r>
          </a:p>
          <a:p>
            <a:pPr algn="ctr">
              <a:defRPr/>
            </a:pPr>
            <a:endParaRPr lang="en-US" sz="1400" b="1" dirty="0">
              <a:solidFill>
                <a:schemeClr val="accent1"/>
              </a:solidFill>
              <a:latin typeface="Times New Roman" panose="02020603050405020304" pitchFamily="18" charset="0"/>
              <a:cs typeface="Times New Roman" panose="02020603050405020304" pitchFamily="18" charset="0"/>
            </a:endParaRPr>
          </a:p>
          <a:p>
            <a:pPr>
              <a:defRPr/>
            </a:pPr>
            <a:r>
              <a:rPr lang="en-US" sz="1000" dirty="0">
                <a:solidFill>
                  <a:schemeClr val="tx2">
                    <a:lumMod val="40000"/>
                    <a:lumOff val="60000"/>
                  </a:schemeClr>
                </a:solidFill>
                <a:latin typeface="Times New Roman" panose="02020603050405020304" pitchFamily="18" charset="0"/>
                <a:cs typeface="Times New Roman" panose="02020603050405020304" pitchFamily="18" charset="0"/>
              </a:rPr>
              <a:t>            (units in metric if applicable)</a:t>
            </a:r>
            <a:endParaRPr lang="en-US" sz="1400" b="1" dirty="0">
              <a:solidFill>
                <a:schemeClr val="accent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563563" y="5203825"/>
            <a:ext cx="2057400" cy="769938"/>
          </a:xfrm>
          <a:prstGeom prst="rect">
            <a:avLst/>
          </a:prstGeom>
          <a:noFill/>
        </p:spPr>
        <p:txBody>
          <a:bodyPr>
            <a:spAutoFit/>
          </a:bodyPr>
          <a:lstStyle/>
          <a:p>
            <a:pPr algn="ctr">
              <a:defRPr/>
            </a:pPr>
            <a:r>
              <a:rPr lang="en-US" sz="1400" b="1" dirty="0">
                <a:solidFill>
                  <a:schemeClr val="accent1"/>
                </a:solidFill>
                <a:latin typeface="Times New Roman" panose="02020603050405020304" pitchFamily="18" charset="0"/>
                <a:cs typeface="Times New Roman" panose="02020603050405020304" pitchFamily="18" charset="0"/>
              </a:rPr>
              <a:t>               IV LEVLES</a:t>
            </a:r>
          </a:p>
          <a:p>
            <a:pPr algn="ctr">
              <a:defRPr/>
            </a:pPr>
            <a:endParaRPr lang="en-US" sz="1000" b="1" dirty="0">
              <a:solidFill>
                <a:schemeClr val="accent1"/>
              </a:solidFill>
              <a:latin typeface="Times New Roman" panose="02020603050405020304" pitchFamily="18" charset="0"/>
              <a:cs typeface="Times New Roman" panose="02020603050405020304" pitchFamily="18" charset="0"/>
            </a:endParaRPr>
          </a:p>
          <a:p>
            <a:pPr algn="ctr">
              <a:defRPr/>
            </a:pPr>
            <a:endParaRPr lang="en-US" sz="1000" b="1" dirty="0">
              <a:solidFill>
                <a:schemeClr val="accent1"/>
              </a:solidFill>
              <a:latin typeface="Times New Roman" panose="02020603050405020304" pitchFamily="18" charset="0"/>
              <a:cs typeface="Times New Roman" panose="02020603050405020304" pitchFamily="18" charset="0"/>
            </a:endParaRPr>
          </a:p>
          <a:p>
            <a:pPr>
              <a:defRPr/>
            </a:pPr>
            <a:r>
              <a:rPr lang="en-US" sz="1000" dirty="0">
                <a:solidFill>
                  <a:schemeClr val="tx2">
                    <a:lumMod val="40000"/>
                    <a:lumOff val="60000"/>
                  </a:schemeClr>
                </a:solidFill>
                <a:latin typeface="Times New Roman" panose="02020603050405020304" pitchFamily="18" charset="0"/>
                <a:cs typeface="Times New Roman" panose="02020603050405020304" pitchFamily="18" charset="0"/>
              </a:rPr>
              <a:t>        (include control if applicable)</a:t>
            </a:r>
            <a:endParaRPr lang="en-US" sz="1000" b="1" dirty="0">
              <a:solidFill>
                <a:schemeClr val="accent1"/>
              </a:solidFill>
              <a:latin typeface="Times New Roman" panose="02020603050405020304" pitchFamily="18" charset="0"/>
              <a:cs typeface="Times New Roman" panose="02020603050405020304" pitchFamily="18" charset="0"/>
            </a:endParaRPr>
          </a:p>
        </p:txBody>
      </p:sp>
      <p:sp>
        <p:nvSpPr>
          <p:cNvPr id="12" name="Right Arrow 11"/>
          <p:cNvSpPr/>
          <p:nvPr/>
        </p:nvSpPr>
        <p:spPr>
          <a:xfrm>
            <a:off x="2214563" y="5497513"/>
            <a:ext cx="3810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31750"/>
            <a:ext cx="8229600" cy="1143000"/>
          </a:xfrm>
        </p:spPr>
        <p:txBody>
          <a:bodyPr/>
          <a:lstStyle/>
          <a:p>
            <a:pPr eaLnBrk="1" hangingPunct="1"/>
            <a:r>
              <a:rPr lang="en-US" altLang="en-US" u="sng" smtClean="0"/>
              <a:t>Data Table Continued</a:t>
            </a:r>
          </a:p>
        </p:txBody>
      </p:sp>
      <p:sp>
        <p:nvSpPr>
          <p:cNvPr id="28675" name="Content Placeholder 2"/>
          <p:cNvSpPr>
            <a:spLocks noGrp="1"/>
          </p:cNvSpPr>
          <p:nvPr>
            <p:ph idx="1"/>
          </p:nvPr>
        </p:nvSpPr>
        <p:spPr/>
        <p:txBody>
          <a:bodyPr/>
          <a:lstStyle/>
          <a:p>
            <a:pPr eaLnBrk="1" hangingPunct="1"/>
            <a:r>
              <a:rPr lang="en-US" altLang="en-US" b="1" i="1" smtClean="0"/>
              <a:t>Delete slide if it is not needed</a:t>
            </a:r>
          </a:p>
          <a:p>
            <a:pPr eaLnBrk="1" hangingPunct="1"/>
            <a:r>
              <a:rPr lang="en-US" altLang="en-US" b="1" i="1" smtClean="0"/>
              <a:t>Copy this slide if you have more data tables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Graph</a:t>
            </a:r>
            <a:endParaRPr lang="en-US" altLang="en-US" b="1" i="1" u="sng" smtClean="0">
              <a:latin typeface="Arial" panose="020B0604020202020204" pitchFamily="34" charset="0"/>
            </a:endParaRPr>
          </a:p>
        </p:txBody>
      </p:sp>
      <p:sp>
        <p:nvSpPr>
          <p:cNvPr id="5" name="Rectangle 3"/>
          <p:cNvSpPr txBox="1">
            <a:spLocks noChangeArrowheads="1"/>
          </p:cNvSpPr>
          <p:nvPr/>
        </p:nvSpPr>
        <p:spPr bwMode="auto">
          <a:xfrm>
            <a:off x="990600" y="1066800"/>
            <a:ext cx="7696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anose="05000000000000000000" pitchFamily="2" charset="2"/>
              <a:buNone/>
              <a:defRPr/>
            </a:pPr>
            <a:r>
              <a:rPr lang="en-US" altLang="en-US" sz="2000" dirty="0" smtClean="0"/>
              <a:t>Now it is time to review your data and observations to find out what happened. Think about the best way to show your data: bar graph, line graph, etc. and then create using your data.</a:t>
            </a:r>
          </a:p>
          <a:p>
            <a:pPr marL="0" indent="0" eaLnBrk="1" hangingPunct="1">
              <a:buFont typeface="Wingdings" panose="05000000000000000000" pitchFamily="2" charset="2"/>
              <a:buNone/>
              <a:defRPr/>
            </a:pPr>
            <a:endParaRPr lang="en-US" altLang="en-US" sz="2000" dirty="0" smtClean="0"/>
          </a:p>
          <a:p>
            <a:pPr eaLnBrk="1" hangingPunct="1">
              <a:defRPr/>
            </a:pPr>
            <a:r>
              <a:rPr lang="en-US" altLang="en-US" sz="2000" dirty="0" smtClean="0"/>
              <a:t>Create a graph and import it here.</a:t>
            </a:r>
          </a:p>
          <a:p>
            <a:pPr eaLnBrk="1" hangingPunct="1">
              <a:defRPr/>
            </a:pPr>
            <a:r>
              <a:rPr lang="en-US" altLang="en-US" sz="2000" dirty="0" smtClean="0"/>
              <a:t>Make sure to include proper title, labels and units.</a:t>
            </a:r>
          </a:p>
          <a:p>
            <a:pPr marL="0" indent="0" eaLnBrk="1" hangingPunct="1">
              <a:buFont typeface="Wingdings" panose="05000000000000000000" pitchFamily="2" charset="2"/>
              <a:buNone/>
              <a:defRPr/>
            </a:pPr>
            <a:endParaRPr lang="en-US" altLang="en-US" sz="2000" dirty="0" smtClean="0"/>
          </a:p>
          <a:p>
            <a:pPr marL="457200" lvl="1" indent="0" eaLnBrk="1" hangingPunct="1">
              <a:buFont typeface="Wingdings" panose="05000000000000000000" pitchFamily="2" charset="2"/>
              <a:buNone/>
              <a:defRPr/>
            </a:pPr>
            <a:r>
              <a:rPr lang="en-US" altLang="en-US" sz="2000" dirty="0" smtClean="0"/>
              <a:t>This may be created using a computer program and imported.</a:t>
            </a:r>
          </a:p>
          <a:p>
            <a:pPr marL="457200" lvl="1" indent="0" eaLnBrk="1" hangingPunct="1">
              <a:buFont typeface="Wingdings" panose="05000000000000000000" pitchFamily="2" charset="2"/>
              <a:buNone/>
              <a:defRPr/>
            </a:pPr>
            <a:r>
              <a:rPr lang="en-US" altLang="en-US" sz="2000" dirty="0" smtClean="0"/>
              <a:t>      OR</a:t>
            </a:r>
          </a:p>
          <a:p>
            <a:pPr marL="457200" lvl="1" indent="0" eaLnBrk="1" hangingPunct="1">
              <a:buFont typeface="Wingdings" panose="05000000000000000000" pitchFamily="2" charset="2"/>
              <a:buNone/>
              <a:defRPr/>
            </a:pPr>
            <a:r>
              <a:rPr lang="en-US" altLang="en-US" sz="2000" dirty="0" smtClean="0"/>
              <a:t>This may be created on graph paper and a clear photo may be imported.</a:t>
            </a:r>
          </a:p>
          <a:p>
            <a:pPr marL="1314450" lvl="3" indent="0" eaLnBrk="1" hangingPunct="1">
              <a:buFont typeface="Wingdings" panose="05000000000000000000" pitchFamily="2" charset="2"/>
              <a:buNone/>
              <a:defRPr/>
            </a:pPr>
            <a:r>
              <a:rPr lang="en-US" altLang="en-US" i="1" dirty="0" smtClean="0"/>
              <a:t>If you select this option you MUST print and paste all labels, titles, etc. onto your graph using 18 </a:t>
            </a:r>
            <a:r>
              <a:rPr lang="en-US" altLang="en-US" i="1" dirty="0" err="1" smtClean="0"/>
              <a:t>pt</a:t>
            </a:r>
            <a:r>
              <a:rPr lang="en-US" altLang="en-US" i="1" dirty="0" smtClean="0"/>
              <a:t> font as required on all slides. </a:t>
            </a:r>
            <a:r>
              <a:rPr lang="en-US" altLang="en-US" b="1" i="1" dirty="0" smtClean="0"/>
              <a:t>No words may be handwritten.</a:t>
            </a:r>
          </a:p>
          <a:p>
            <a:pPr eaLnBrk="1" hangingPunct="1">
              <a:defRPr/>
            </a:pPr>
            <a:endParaRPr lang="en-US" alt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4800"/>
            <a:ext cx="8080375" cy="990600"/>
          </a:xfrm>
        </p:spPr>
        <p:txBody>
          <a:bodyPr/>
          <a:lstStyle/>
          <a:p>
            <a:pPr eaLnBrk="1" hangingPunct="1"/>
            <a:r>
              <a:rPr lang="en-US" altLang="en-US" u="sng" smtClean="0">
                <a:latin typeface="Arial" panose="020B0604020202020204" pitchFamily="34" charset="0"/>
                <a:cs typeface="Arial" panose="020B0604020202020204" pitchFamily="34" charset="0"/>
              </a:rPr>
              <a:t>Observations</a:t>
            </a:r>
            <a:endParaRPr lang="en-US" altLang="en-US" sz="2500" b="1" u="sng" smtClean="0">
              <a:latin typeface="Arial" panose="020B0604020202020204" pitchFamily="34" charset="0"/>
              <a:cs typeface="Arial" panose="020B0604020202020204" pitchFamily="34" charset="0"/>
            </a:endParaRPr>
          </a:p>
        </p:txBody>
      </p:sp>
      <p:sp>
        <p:nvSpPr>
          <p:cNvPr id="30723" name="Rectangle 3"/>
          <p:cNvSpPr>
            <a:spLocks noGrp="1" noChangeArrowheads="1"/>
          </p:cNvSpPr>
          <p:nvPr>
            <p:ph type="body" idx="1"/>
          </p:nvPr>
        </p:nvSpPr>
        <p:spPr>
          <a:xfrm>
            <a:off x="496888" y="1828800"/>
            <a:ext cx="8456612" cy="3352800"/>
          </a:xfrm>
        </p:spPr>
        <p:txBody>
          <a:bodyPr/>
          <a:lstStyle/>
          <a:p>
            <a:pPr marL="114300" lvl="1" indent="0" eaLnBrk="1" hangingPunct="1">
              <a:buFont typeface="Arial" panose="020B0604020202020204" pitchFamily="34" charset="0"/>
              <a:buNone/>
            </a:pPr>
            <a:r>
              <a:rPr lang="en-US" altLang="en-US" sz="2000" smtClean="0">
                <a:latin typeface="Arial" panose="020B0604020202020204" pitchFamily="34" charset="0"/>
                <a:cs typeface="Arial" panose="020B0604020202020204" pitchFamily="34" charset="0"/>
              </a:rPr>
              <a:t>Type a brief summary paragraph, 5-10 well developed sentences, of what you observed using your five senses (qualitative) during your experiment as you collected data (quantitative).</a:t>
            </a:r>
          </a:p>
          <a:p>
            <a:pPr marL="914400" lvl="2" indent="0" eaLnBrk="1" hangingPunct="1">
              <a:buFont typeface="Wingdings" panose="05000000000000000000" pitchFamily="2" charset="2"/>
              <a:buNone/>
            </a:pPr>
            <a:endParaRPr lang="en-US" altLang="en-US" smtClean="0"/>
          </a:p>
        </p:txBody>
      </p:sp>
    </p:spTree>
  </p:cSld>
  <p:clrMapOvr>
    <a:masterClrMapping/>
  </p:clrMapOvr>
  <p:transition>
    <p:check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Discussion of Results</a:t>
            </a:r>
          </a:p>
        </p:txBody>
      </p:sp>
      <p:sp>
        <p:nvSpPr>
          <p:cNvPr id="32771" name="Rectangle 3"/>
          <p:cNvSpPr txBox="1">
            <a:spLocks noChangeArrowheads="1"/>
          </p:cNvSpPr>
          <p:nvPr/>
        </p:nvSpPr>
        <p:spPr bwMode="auto">
          <a:xfrm>
            <a:off x="762000" y="11525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85800" indent="-285750" defTabSz="4572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buFont typeface="Wingdings" panose="05000000000000000000" pitchFamily="2" charset="2"/>
              <a:buNone/>
            </a:pPr>
            <a:r>
              <a:rPr lang="en-US" altLang="en-US" sz="2200"/>
              <a:t>Write 1-2 PARAGRAPHS explaining the results of your</a:t>
            </a:r>
          </a:p>
          <a:p>
            <a:pPr>
              <a:buFont typeface="Wingdings" panose="05000000000000000000" pitchFamily="2" charset="2"/>
              <a:buNone/>
            </a:pPr>
            <a:r>
              <a:rPr lang="en-US" altLang="en-US" sz="2200"/>
              <a:t>experiment and what the results mean.</a:t>
            </a:r>
          </a:p>
          <a:p>
            <a:pPr>
              <a:buFont typeface="Wingdings" panose="05000000000000000000" pitchFamily="2" charset="2"/>
              <a:buNone/>
            </a:pPr>
            <a:endParaRPr lang="en-US" altLang="en-US" sz="2200"/>
          </a:p>
          <a:p>
            <a:pPr>
              <a:buFont typeface="Wingdings" panose="05000000000000000000" pitchFamily="2" charset="2"/>
              <a:buNone/>
            </a:pPr>
            <a:r>
              <a:rPr lang="en-US" altLang="en-US" sz="2200"/>
              <a:t>Questions to Consider when writing your results:</a:t>
            </a:r>
          </a:p>
          <a:p>
            <a:pPr lvl="1"/>
            <a:r>
              <a:rPr lang="en-US" altLang="en-US" sz="2200"/>
              <a:t>What did you observe during your experiment?</a:t>
            </a:r>
          </a:p>
          <a:p>
            <a:pPr lvl="1"/>
            <a:r>
              <a:rPr lang="en-US" altLang="en-US" sz="2200"/>
              <a:t>What happened?</a:t>
            </a:r>
          </a:p>
          <a:p>
            <a:pPr lvl="1"/>
            <a:r>
              <a:rPr lang="en-US" altLang="en-US" sz="2200"/>
              <a:t>What do you notice about your data? Are there any numbers that stick out or form a pattern?</a:t>
            </a:r>
          </a:p>
          <a:p>
            <a:pPr lvl="1"/>
            <a:r>
              <a:rPr lang="en-US" altLang="en-US" sz="2200"/>
              <a:t>Describe in COMPLETE sentences what the numbers tell you.</a:t>
            </a:r>
          </a:p>
          <a:p>
            <a:pPr lvl="1"/>
            <a:r>
              <a:rPr lang="en-US" altLang="en-US" sz="2200"/>
              <a:t>Are there any numbers that seem out of place?</a:t>
            </a:r>
          </a:p>
          <a:p>
            <a:pPr lvl="1"/>
            <a:r>
              <a:rPr lang="en-US" altLang="en-US" sz="2200"/>
              <a:t>What are those numbers and why do you think they are out of place? Explain!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1963" y="0"/>
            <a:ext cx="8229600" cy="1143000"/>
          </a:xfrm>
        </p:spPr>
        <p:txBody>
          <a:bodyPr/>
          <a:lstStyle/>
          <a:p>
            <a:pPr eaLnBrk="1" hangingPunct="1"/>
            <a:r>
              <a:rPr lang="en-US" altLang="en-US" smtClean="0"/>
              <a:t>PowerPoint  - </a:t>
            </a:r>
            <a:r>
              <a:rPr lang="en-US" altLang="en-US" b="1" i="1" smtClean="0"/>
              <a:t>delete this slide</a:t>
            </a:r>
          </a:p>
        </p:txBody>
      </p:sp>
      <p:sp>
        <p:nvSpPr>
          <p:cNvPr id="6147" name="Content Placeholder 2"/>
          <p:cNvSpPr>
            <a:spLocks noGrp="1"/>
          </p:cNvSpPr>
          <p:nvPr>
            <p:ph idx="1"/>
          </p:nvPr>
        </p:nvSpPr>
        <p:spPr>
          <a:xfrm>
            <a:off x="0" y="1600200"/>
            <a:ext cx="9144000" cy="3916363"/>
          </a:xfrm>
        </p:spPr>
        <p:txBody>
          <a:bodyPr/>
          <a:lstStyle/>
          <a:p>
            <a:pPr eaLnBrk="1" hangingPunct="1"/>
            <a:r>
              <a:rPr lang="en-US" altLang="en-US" smtClean="0"/>
              <a:t>Minimum font size is 20 point.</a:t>
            </a:r>
          </a:p>
          <a:p>
            <a:pPr eaLnBrk="1" hangingPunct="1"/>
            <a:endParaRPr lang="en-US" altLang="en-US" smtClean="0"/>
          </a:p>
          <a:p>
            <a:pPr eaLnBrk="1" hangingPunct="1">
              <a:lnSpc>
                <a:spcPct val="80000"/>
              </a:lnSpc>
            </a:pPr>
            <a:r>
              <a:rPr lang="en-US" altLang="en-US" smtClean="0"/>
              <a:t>After you’ve filled out the template, then you may add themes, colors and animations (</a:t>
            </a:r>
            <a:r>
              <a:rPr lang="en-US" altLang="en-US" i="1" smtClean="0"/>
              <a:t>not required</a:t>
            </a:r>
            <a:r>
              <a:rPr lang="en-US" altLang="en-US" smtClean="0"/>
              <a:t>).</a:t>
            </a:r>
          </a:p>
          <a:p>
            <a:pPr eaLnBrk="1" hangingPunct="1">
              <a:lnSpc>
                <a:spcPct val="80000"/>
              </a:lnSpc>
            </a:pPr>
            <a:r>
              <a:rPr lang="en-US" altLang="en-US" smtClean="0"/>
              <a:t>Remember, animations </a:t>
            </a:r>
            <a:r>
              <a:rPr lang="en-US" altLang="en-US" u="sng" smtClean="0"/>
              <a:t>should not</a:t>
            </a:r>
            <a:r>
              <a:rPr lang="en-US" altLang="en-US" smtClean="0"/>
              <a:t> deter from the flow of the presentation!</a:t>
            </a:r>
          </a:p>
          <a:p>
            <a:pPr eaLnBrk="1" hangingPunct="1"/>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31750"/>
            <a:ext cx="8229600" cy="1143000"/>
          </a:xfrm>
        </p:spPr>
        <p:txBody>
          <a:bodyPr/>
          <a:lstStyle/>
          <a:p>
            <a:pPr eaLnBrk="1" hangingPunct="1"/>
            <a:r>
              <a:rPr lang="en-US" altLang="en-US" u="sng" smtClean="0"/>
              <a:t>Discussion of Results continued</a:t>
            </a:r>
          </a:p>
        </p:txBody>
      </p:sp>
      <p:sp>
        <p:nvSpPr>
          <p:cNvPr id="33795" name="Content Placeholder 1"/>
          <p:cNvSpPr>
            <a:spLocks noGrp="1"/>
          </p:cNvSpPr>
          <p:nvPr>
            <p:ph idx="1"/>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1143000"/>
          </a:xfrm>
        </p:spPr>
        <p:txBody>
          <a:bodyPr/>
          <a:lstStyle/>
          <a:p>
            <a:pPr eaLnBrk="1" hangingPunct="1"/>
            <a:r>
              <a:rPr lang="en-US" altLang="en-US" u="sng" smtClean="0"/>
              <a:t>Possible Sources of Error</a:t>
            </a:r>
          </a:p>
        </p:txBody>
      </p:sp>
      <p:sp>
        <p:nvSpPr>
          <p:cNvPr id="3" name="Content Placeholder 2"/>
          <p:cNvSpPr>
            <a:spLocks noGrp="1"/>
          </p:cNvSpPr>
          <p:nvPr>
            <p:ph idx="1"/>
          </p:nvPr>
        </p:nvSpPr>
        <p:spPr>
          <a:xfrm>
            <a:off x="0" y="1295400"/>
            <a:ext cx="9144000" cy="5410200"/>
          </a:xfrm>
        </p:spPr>
        <p:txBody>
          <a:bodyPr rtlCol="0">
            <a:normAutofit/>
          </a:bodyPr>
          <a:lstStyle/>
          <a:p>
            <a:pPr eaLnBrk="1" fontAlgn="auto" hangingPunct="1">
              <a:spcAft>
                <a:spcPts val="0"/>
              </a:spcAft>
              <a:buFont typeface="Arial"/>
              <a:buChar char="•"/>
              <a:defRPr/>
            </a:pPr>
            <a:r>
              <a:rPr lang="en-US" sz="2000" dirty="0" smtClean="0">
                <a:latin typeface="Arial" panose="020B0604020202020204" pitchFamily="34" charset="0"/>
                <a:ea typeface="+mn-ea"/>
                <a:cs typeface="Arial" panose="020B0604020202020204" pitchFamily="34" charset="0"/>
              </a:rPr>
              <a:t>Although the experiment was controlled, there were still some possible sources of error.</a:t>
            </a:r>
          </a:p>
          <a:p>
            <a:pPr eaLnBrk="1" fontAlgn="auto" hangingPunct="1">
              <a:spcAft>
                <a:spcPts val="0"/>
              </a:spcAft>
              <a:buFont typeface="Arial"/>
              <a:buChar char="•"/>
              <a:defRPr/>
            </a:pPr>
            <a:r>
              <a:rPr lang="en-US" sz="2000" dirty="0" smtClean="0">
                <a:latin typeface="Arial" panose="020B0604020202020204" pitchFamily="34" charset="0"/>
                <a:ea typeface="+mn-ea"/>
                <a:cs typeface="Arial" panose="020B0604020202020204" pitchFamily="34" charset="0"/>
              </a:rPr>
              <a:t>The errors identified are:</a:t>
            </a:r>
          </a:p>
          <a:p>
            <a:pPr marL="971550" lvl="1" indent="-514350" eaLnBrk="1" fontAlgn="auto" hangingPunct="1">
              <a:spcAft>
                <a:spcPts val="0"/>
              </a:spcAft>
              <a:buFont typeface="+mj-lt"/>
              <a:buAutoNum type="arabicPeriod"/>
              <a:defRPr/>
            </a:pPr>
            <a:r>
              <a:rPr lang="en-US" sz="2000" dirty="0" smtClean="0">
                <a:latin typeface="Arial" panose="020B0604020202020204" pitchFamily="34" charset="0"/>
                <a:ea typeface="+mn-ea"/>
                <a:cs typeface="Arial" panose="020B0604020202020204" pitchFamily="34" charset="0"/>
              </a:rPr>
              <a:t>-</a:t>
            </a:r>
          </a:p>
          <a:p>
            <a:pPr marL="971550" lvl="1" indent="-514350" eaLnBrk="1" fontAlgn="auto" hangingPunct="1">
              <a:spcAft>
                <a:spcPts val="0"/>
              </a:spcAft>
              <a:buFont typeface="+mj-lt"/>
              <a:buAutoNum type="arabicPeriod"/>
              <a:defRPr/>
            </a:pPr>
            <a:r>
              <a:rPr lang="en-US" sz="2000" dirty="0" smtClean="0">
                <a:latin typeface="Arial" panose="020B0604020202020204" pitchFamily="34" charset="0"/>
                <a:ea typeface="+mn-ea"/>
                <a:cs typeface="Arial" panose="020B0604020202020204" pitchFamily="34" charset="0"/>
              </a:rPr>
              <a:t>-</a:t>
            </a:r>
          </a:p>
          <a:p>
            <a:pPr marL="971550" lvl="1" indent="-514350" eaLnBrk="1" fontAlgn="auto" hangingPunct="1">
              <a:spcAft>
                <a:spcPts val="0"/>
              </a:spcAft>
              <a:buFont typeface="+mj-lt"/>
              <a:buAutoNum type="arabicPeriod"/>
              <a:defRPr/>
            </a:pPr>
            <a:r>
              <a:rPr lang="en-US" sz="2000" dirty="0" smtClean="0">
                <a:latin typeface="Arial" panose="020B0604020202020204" pitchFamily="34" charset="0"/>
                <a:ea typeface="+mn-ea"/>
                <a:cs typeface="Arial" panose="020B0604020202020204" pitchFamily="34" charset="0"/>
              </a:rPr>
              <a:t>-</a:t>
            </a:r>
          </a:p>
          <a:p>
            <a:pPr marL="571500" indent="-514350" eaLnBrk="1" fontAlgn="auto" hangingPunct="1">
              <a:spcAft>
                <a:spcPts val="0"/>
              </a:spcAft>
              <a:buFont typeface="Arial"/>
              <a:buChar char="•"/>
              <a:defRPr/>
            </a:pPr>
            <a:r>
              <a:rPr lang="en-US" sz="2000" b="1" i="1" dirty="0" smtClean="0">
                <a:latin typeface="Arial" panose="020B0604020202020204" pitchFamily="34" charset="0"/>
                <a:ea typeface="+mn-ea"/>
                <a:cs typeface="Arial" panose="020B0604020202020204" pitchFamily="34" charset="0"/>
              </a:rPr>
              <a:t>For the future, (state what may be changed to reduce or remove these errors)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2225"/>
            <a:ext cx="8229600" cy="1143000"/>
          </a:xfrm>
        </p:spPr>
        <p:txBody>
          <a:bodyPr/>
          <a:lstStyle/>
          <a:p>
            <a:pPr eaLnBrk="1" hangingPunct="1"/>
            <a:r>
              <a:rPr lang="en-US" altLang="en-US" u="sng" smtClean="0"/>
              <a:t>Conclusion</a:t>
            </a:r>
          </a:p>
        </p:txBody>
      </p:sp>
      <p:sp>
        <p:nvSpPr>
          <p:cNvPr id="4" name="Rectangle 3"/>
          <p:cNvSpPr txBox="1">
            <a:spLocks noChangeArrowheads="1"/>
          </p:cNvSpPr>
          <p:nvPr/>
        </p:nvSpPr>
        <p:spPr bwMode="auto">
          <a:xfrm>
            <a:off x="228600" y="1295400"/>
            <a:ext cx="868680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lvl="2" indent="0" eaLnBrk="1" hangingPunct="1">
              <a:buFont typeface="Wingdings" panose="05000000000000000000" pitchFamily="2" charset="2"/>
              <a:buNone/>
              <a:defRPr/>
            </a:pPr>
            <a:r>
              <a:rPr lang="en-US" altLang="en-US" sz="2000" dirty="0" smtClean="0">
                <a:latin typeface="Arial" panose="020B0604020202020204" pitchFamily="34" charset="0"/>
                <a:cs typeface="Arial" panose="020B0604020202020204" pitchFamily="34" charset="0"/>
              </a:rPr>
              <a:t>After you have determined your results, it is time to decide the answer to your original question. Write a brief summary of what you discovered based on your data using the format below.</a:t>
            </a:r>
          </a:p>
          <a:p>
            <a:pPr marL="514350" lvl="2" indent="0" eaLnBrk="1" hangingPunct="1">
              <a:buFont typeface="Wingdings" panose="05000000000000000000" pitchFamily="2" charset="2"/>
              <a:buNone/>
              <a:defRPr/>
            </a:pPr>
            <a:endParaRPr lang="en-US" altLang="en-US" sz="1400" dirty="0" smtClean="0">
              <a:latin typeface="Arial" panose="020B0604020202020204" pitchFamily="34" charset="0"/>
              <a:cs typeface="Arial" panose="020B0604020202020204" pitchFamily="34" charset="0"/>
            </a:endParaRPr>
          </a:p>
          <a:p>
            <a:pPr marL="514350" lvl="2" indent="0" eaLnBrk="1" hangingPunct="1">
              <a:buFont typeface="Wingdings" panose="05000000000000000000" pitchFamily="2" charset="2"/>
              <a:buNone/>
              <a:defRPr/>
            </a:pPr>
            <a:endParaRPr lang="en-US" altLang="en-US" sz="2200" dirty="0">
              <a:latin typeface="Arial" panose="020B0604020202020204" pitchFamily="34" charset="0"/>
              <a:cs typeface="Arial" panose="020B0604020202020204" pitchFamily="34" charset="0"/>
            </a:endParaRPr>
          </a:p>
          <a:p>
            <a:pPr eaLnBrk="1" hangingPunct="1">
              <a:defRPr/>
            </a:pPr>
            <a:r>
              <a:rPr lang="en-US" altLang="en-US" sz="2200" dirty="0" smtClean="0">
                <a:latin typeface="Arial" panose="020B0604020202020204" pitchFamily="34" charset="0"/>
                <a:cs typeface="Arial" panose="020B0604020202020204" pitchFamily="34" charset="0"/>
              </a:rPr>
              <a:t>The hypothesis was (</a:t>
            </a:r>
            <a:r>
              <a:rPr lang="en-US" altLang="en-US" sz="2200" b="1" i="1" dirty="0" smtClean="0">
                <a:latin typeface="Arial" panose="020B0604020202020204" pitchFamily="34" charset="0"/>
                <a:cs typeface="Arial" panose="020B0604020202020204" pitchFamily="34" charset="0"/>
              </a:rPr>
              <a:t>supported or refuted). </a:t>
            </a:r>
          </a:p>
          <a:p>
            <a:pPr marL="0" indent="0" eaLnBrk="1" hangingPunct="1">
              <a:buFont typeface="Arial" panose="020B0604020202020204" pitchFamily="34" charset="0"/>
              <a:buNone/>
              <a:defRPr/>
            </a:pPr>
            <a:endParaRPr lang="en-US" altLang="en-US" sz="1000" b="1" i="1" dirty="0" smtClean="0">
              <a:latin typeface="Arial" panose="020B0604020202020204" pitchFamily="34" charset="0"/>
              <a:cs typeface="Arial" panose="020B0604020202020204" pitchFamily="34" charset="0"/>
            </a:endParaRPr>
          </a:p>
          <a:p>
            <a:pPr eaLnBrk="1" hangingPunct="1">
              <a:defRPr/>
            </a:pPr>
            <a:r>
              <a:rPr lang="en-US" altLang="en-US" sz="2200" b="1" i="1" dirty="0" smtClean="0">
                <a:latin typeface="Arial" panose="020B0604020202020204" pitchFamily="34" charset="0"/>
                <a:cs typeface="Arial" panose="020B0604020202020204" pitchFamily="34" charset="0"/>
              </a:rPr>
              <a:t>(If supported) </a:t>
            </a:r>
            <a:r>
              <a:rPr lang="en-US" altLang="en-US" sz="2200" dirty="0" smtClean="0">
                <a:latin typeface="Arial" panose="020B0604020202020204" pitchFamily="34" charset="0"/>
                <a:cs typeface="Arial" panose="020B0604020202020204" pitchFamily="34" charset="0"/>
              </a:rPr>
              <a:t>This happened because </a:t>
            </a:r>
            <a:r>
              <a:rPr lang="en-US" altLang="en-US" sz="2200" b="1" i="1" dirty="0" smtClean="0">
                <a:latin typeface="Arial" panose="020B0604020202020204" pitchFamily="34" charset="0"/>
                <a:cs typeface="Arial" panose="020B0604020202020204" pitchFamily="34" charset="0"/>
              </a:rPr>
              <a:t>(give explanation).</a:t>
            </a:r>
          </a:p>
          <a:p>
            <a:pPr eaLnBrk="1" hangingPunct="1">
              <a:defRPr/>
            </a:pPr>
            <a:r>
              <a:rPr lang="en-US" altLang="en-US" sz="2200" b="1" i="1" dirty="0" smtClean="0">
                <a:latin typeface="Arial" panose="020B0604020202020204" pitchFamily="34" charset="0"/>
                <a:cs typeface="Arial" panose="020B0604020202020204" pitchFamily="34" charset="0"/>
              </a:rPr>
              <a:t>(If refuted) </a:t>
            </a:r>
            <a:r>
              <a:rPr lang="en-US" altLang="en-US" sz="2200" dirty="0" smtClean="0">
                <a:latin typeface="Arial" panose="020B0604020202020204" pitchFamily="34" charset="0"/>
                <a:cs typeface="Arial" panose="020B0604020202020204" pitchFamily="34" charset="0"/>
              </a:rPr>
              <a:t>This occurred because </a:t>
            </a:r>
            <a:r>
              <a:rPr lang="en-US" altLang="en-US" sz="2200" b="1" i="1" dirty="0" smtClean="0">
                <a:latin typeface="Arial" panose="020B0604020202020204" pitchFamily="34" charset="0"/>
                <a:cs typeface="Arial" panose="020B0604020202020204" pitchFamily="34" charset="0"/>
              </a:rPr>
              <a:t>(give scientific reasons why if was refuted or wrong).</a:t>
            </a:r>
          </a:p>
          <a:p>
            <a:pPr marL="514350" lvl="2" indent="0" eaLnBrk="1" hangingPunct="1">
              <a:buFont typeface="Wingdings" panose="05000000000000000000" pitchFamily="2" charset="2"/>
              <a:buNone/>
              <a:defRPr/>
            </a:pPr>
            <a:endParaRPr lang="en-US" altLang="en-US" sz="14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Reflection</a:t>
            </a:r>
          </a:p>
        </p:txBody>
      </p:sp>
      <p:sp>
        <p:nvSpPr>
          <p:cNvPr id="36867" name="Rectangle 2"/>
          <p:cNvSpPr>
            <a:spLocks noChangeArrowheads="1"/>
          </p:cNvSpPr>
          <p:nvPr/>
        </p:nvSpPr>
        <p:spPr bwMode="auto">
          <a:xfrm>
            <a:off x="685800" y="1447800"/>
            <a:ext cx="777240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spcAft>
                <a:spcPts val="600"/>
              </a:spcAft>
              <a:buFontTx/>
              <a:buNone/>
            </a:pPr>
            <a:r>
              <a:rPr lang="en-US" altLang="en-US" sz="2400">
                <a:latin typeface="Arial" panose="020B0604020202020204" pitchFamily="34" charset="0"/>
              </a:rPr>
              <a:t>Your reflection is a paragraph that gives other ideas that may take your project in a different direction.</a:t>
            </a:r>
          </a:p>
          <a:p>
            <a:pPr>
              <a:spcBef>
                <a:spcPct val="0"/>
              </a:spcBef>
              <a:spcAft>
                <a:spcPts val="600"/>
              </a:spcAft>
              <a:buFontTx/>
              <a:buNone/>
            </a:pPr>
            <a:r>
              <a:rPr lang="en-US" altLang="en-US" sz="2400">
                <a:latin typeface="Arial" panose="020B0604020202020204" pitchFamily="34" charset="0"/>
              </a:rPr>
              <a:t>If you improved your experiment what would you do differently?</a:t>
            </a:r>
          </a:p>
          <a:p>
            <a:pPr>
              <a:spcBef>
                <a:spcPct val="0"/>
              </a:spcBef>
              <a:spcAft>
                <a:spcPts val="600"/>
              </a:spcAft>
              <a:buFontTx/>
              <a:buNone/>
            </a:pPr>
            <a:r>
              <a:rPr lang="en-US" altLang="en-US" sz="2400">
                <a:latin typeface="Arial" panose="020B0604020202020204" pitchFamily="34" charset="0"/>
              </a:rPr>
              <a:t>In what ways might you advance, improve, or expand on this project?</a:t>
            </a:r>
          </a:p>
          <a:p>
            <a:pPr>
              <a:spcBef>
                <a:spcPct val="0"/>
              </a:spcBef>
              <a:spcAft>
                <a:spcPts val="600"/>
              </a:spcAft>
              <a:buFontTx/>
              <a:buNone/>
            </a:pPr>
            <a:r>
              <a:rPr lang="en-US" altLang="en-US" sz="2400">
                <a:latin typeface="Arial" panose="020B0604020202020204" pitchFamily="34" charset="0"/>
              </a:rPr>
              <a:t>You may also include any questions that you may still have about this project.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Future Research</a:t>
            </a:r>
          </a:p>
        </p:txBody>
      </p:sp>
      <p:sp>
        <p:nvSpPr>
          <p:cNvPr id="37891" name="Rectangle 3"/>
          <p:cNvSpPr>
            <a:spLocks noGrp="1" noChangeArrowheads="1"/>
          </p:cNvSpPr>
          <p:nvPr>
            <p:ph idx="1"/>
          </p:nvPr>
        </p:nvSpPr>
        <p:spPr>
          <a:xfrm>
            <a:off x="0" y="1447800"/>
            <a:ext cx="9144000" cy="4525963"/>
          </a:xfrm>
        </p:spPr>
        <p:txBody>
          <a:bodyPr/>
          <a:lstStyle/>
          <a:p>
            <a:pPr eaLnBrk="1" hangingPunct="1"/>
            <a:r>
              <a:rPr lang="en-US" altLang="en-US" sz="2400" smtClean="0">
                <a:latin typeface="Arial" panose="020B0604020202020204" pitchFamily="34" charset="0"/>
              </a:rPr>
              <a:t>Future studies could focus on </a:t>
            </a:r>
            <a:r>
              <a:rPr lang="en-US" altLang="en-US" sz="2400" b="1" i="1" smtClean="0">
                <a:latin typeface="Arial" panose="020B0604020202020204" pitchFamily="34" charset="0"/>
              </a:rPr>
              <a:t>(future research question the effect of IV on DV)</a:t>
            </a:r>
            <a:r>
              <a:rPr lang="en-US" altLang="en-US" sz="2400" smtClean="0">
                <a:latin typeface="Arial" panose="020B0604020202020204" pitchFamily="34" charset="0"/>
              </a:rPr>
              <a:t>. </a:t>
            </a:r>
          </a:p>
          <a:p>
            <a:pPr eaLnBrk="1" hangingPunct="1"/>
            <a:r>
              <a:rPr lang="en-US" altLang="en-US" sz="2400" smtClean="0">
                <a:latin typeface="Arial" panose="020B0604020202020204" pitchFamily="34" charset="0"/>
              </a:rPr>
              <a:t>This could be tested by repeating the same experiment, except </a:t>
            </a:r>
            <a:r>
              <a:rPr lang="en-US" altLang="en-US" sz="2400" b="1" i="1" smtClean="0">
                <a:latin typeface="Arial" panose="020B0604020202020204" pitchFamily="34" charset="0"/>
              </a:rPr>
              <a:t>(briefly explain how it would be different).</a:t>
            </a:r>
            <a:endParaRPr lang="en-US" altLang="en-US" sz="2400" smtClean="0">
              <a:latin typeface="Arial" panose="020B0604020202020204" pitchFamily="34" charset="0"/>
            </a:endParaRPr>
          </a:p>
          <a:p>
            <a:pPr eaLnBrk="1" hangingPunct="1"/>
            <a:r>
              <a:rPr lang="en-US" altLang="en-US" sz="2400" smtClean="0">
                <a:latin typeface="Arial" panose="020B0604020202020204" pitchFamily="34" charset="0"/>
              </a:rPr>
              <a:t>This would be useful to determine _____ because ______. </a:t>
            </a:r>
            <a:r>
              <a:rPr lang="en-US" altLang="en-US" sz="2400" b="1" i="1" smtClean="0">
                <a:latin typeface="Arial" panose="020B0604020202020204" pitchFamily="34" charset="0"/>
              </a:rPr>
              <a:t>(remove underlines and complete with your responses)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latin typeface="Arial" panose="020B0604020202020204" pitchFamily="34" charset="0"/>
              </a:rPr>
              <a:t>Future Research</a:t>
            </a:r>
          </a:p>
        </p:txBody>
      </p:sp>
      <p:sp>
        <p:nvSpPr>
          <p:cNvPr id="38915" name="Rectangle 3"/>
          <p:cNvSpPr>
            <a:spLocks noGrp="1" noChangeArrowheads="1"/>
          </p:cNvSpPr>
          <p:nvPr>
            <p:ph idx="1"/>
          </p:nvPr>
        </p:nvSpPr>
        <p:spPr/>
        <p:txBody>
          <a:bodyPr/>
          <a:lstStyle/>
          <a:p>
            <a:pPr eaLnBrk="1" hangingPunct="1"/>
            <a:r>
              <a:rPr lang="en-US" altLang="en-US" sz="2400" smtClean="0">
                <a:latin typeface="Arial" panose="020B0604020202020204" pitchFamily="34" charset="0"/>
              </a:rPr>
              <a:t>Another problem that could be investigated is </a:t>
            </a:r>
            <a:r>
              <a:rPr lang="en-US" altLang="en-US" sz="2400" b="1" i="1" smtClean="0">
                <a:latin typeface="Arial" panose="020B0604020202020204" pitchFamily="34" charset="0"/>
              </a:rPr>
              <a:t>(future research question the effect of IV on DV)</a:t>
            </a:r>
            <a:r>
              <a:rPr lang="en-US" altLang="en-US" sz="2400" smtClean="0">
                <a:latin typeface="Arial" panose="020B0604020202020204" pitchFamily="34" charset="0"/>
              </a:rPr>
              <a:t>. </a:t>
            </a:r>
          </a:p>
          <a:p>
            <a:pPr eaLnBrk="1" hangingPunct="1"/>
            <a:r>
              <a:rPr lang="en-US" altLang="en-US" sz="2400" smtClean="0">
                <a:latin typeface="Arial" panose="020B0604020202020204" pitchFamily="34" charset="0"/>
              </a:rPr>
              <a:t>This could be answered by </a:t>
            </a:r>
            <a:r>
              <a:rPr lang="en-US" altLang="en-US" sz="2400" b="1" i="1" smtClean="0">
                <a:latin typeface="Arial" panose="020B0604020202020204" pitchFamily="34" charset="0"/>
              </a:rPr>
              <a:t>(briefly explain)</a:t>
            </a:r>
            <a:endParaRPr lang="en-US" altLang="en-US" sz="2400" smtClean="0">
              <a:latin typeface="Arial" panose="020B0604020202020204" pitchFamily="34" charset="0"/>
            </a:endParaRPr>
          </a:p>
          <a:p>
            <a:pPr eaLnBrk="1" hangingPunct="1"/>
            <a:r>
              <a:rPr lang="en-US" altLang="en-US" sz="2400" smtClean="0">
                <a:latin typeface="Arial" panose="020B0604020202020204" pitchFamily="34" charset="0"/>
              </a:rPr>
              <a:t>The implications of this research would be of interest to _____ </a:t>
            </a:r>
            <a:r>
              <a:rPr lang="en-US" altLang="en-US" sz="2400" b="1" i="1" smtClean="0">
                <a:latin typeface="Arial" panose="020B0604020202020204" pitchFamily="34" charset="0"/>
              </a:rPr>
              <a:t>(remove underlines and complete with your responses).</a:t>
            </a:r>
            <a:endParaRPr lang="en-US" altLang="en-US" sz="24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533400" y="533400"/>
            <a:ext cx="7924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3500">
                <a:solidFill>
                  <a:schemeClr val="tx2"/>
                </a:solidFill>
                <a:latin typeface="Verdana" panose="020B0604030504040204" pitchFamily="34" charset="0"/>
              </a:rPr>
              <a:t>Science Fair Power Point</a:t>
            </a:r>
          </a:p>
          <a:p>
            <a:pPr algn="ctr" eaLnBrk="1" hangingPunct="1">
              <a:spcBef>
                <a:spcPct val="0"/>
              </a:spcBef>
              <a:buFont typeface="Arial" panose="020B0604020202020204" pitchFamily="34" charset="0"/>
              <a:buNone/>
            </a:pPr>
            <a:r>
              <a:rPr lang="en-US" altLang="en-US" sz="2000">
                <a:solidFill>
                  <a:schemeClr val="tx2"/>
                </a:solidFill>
                <a:latin typeface="Verdana" panose="020B0604030504040204" pitchFamily="34" charset="0"/>
              </a:rPr>
              <a:t>Check List           </a:t>
            </a:r>
            <a:r>
              <a:rPr lang="en-US" altLang="en-US" sz="2000" b="1" i="1"/>
              <a:t>– delete this slide</a:t>
            </a:r>
            <a:endParaRPr lang="en-US" altLang="en-US" sz="2000"/>
          </a:p>
          <a:p>
            <a:pPr algn="ctr" eaLnBrk="1" hangingPunct="1">
              <a:spcBef>
                <a:spcPct val="0"/>
              </a:spcBef>
              <a:buFontTx/>
              <a:buNone/>
            </a:pPr>
            <a:endParaRPr lang="en-US" altLang="en-US" sz="2000">
              <a:solidFill>
                <a:schemeClr val="tx2"/>
              </a:solidFill>
              <a:latin typeface="Verdana" panose="020B0604030504040204" pitchFamily="34" charset="0"/>
            </a:endParaRPr>
          </a:p>
        </p:txBody>
      </p:sp>
      <p:sp>
        <p:nvSpPr>
          <p:cNvPr id="5" name="Subtitle 1"/>
          <p:cNvSpPr txBox="1">
            <a:spLocks/>
          </p:cNvSpPr>
          <p:nvPr/>
        </p:nvSpPr>
        <p:spPr bwMode="auto">
          <a:xfrm>
            <a:off x="762000" y="1828800"/>
            <a:ext cx="3733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ctr" rtl="0" eaLnBrk="0" fontAlgn="base" hangingPunct="0">
              <a:spcBef>
                <a:spcPct val="20000"/>
              </a:spcBef>
              <a:spcAft>
                <a:spcPct val="0"/>
              </a:spcAft>
              <a:buClr>
                <a:srgbClr val="5F5F5F"/>
              </a:buClr>
              <a:buFont typeface="Wingdings" pitchFamily="2" charset="2"/>
              <a:buChar char="§"/>
              <a:defRPr kern="1200">
                <a:solidFill>
                  <a:schemeClr val="tx2"/>
                </a:solidFill>
                <a:latin typeface="+mn-lt"/>
                <a:ea typeface="+mn-ea"/>
                <a:cs typeface="+mn-cs"/>
              </a:defRPr>
            </a:lvl1pPr>
            <a:lvl2pPr marL="742950" indent="-285750" algn="ctr" rtl="0" eaLnBrk="0" fontAlgn="base" hangingPunct="0">
              <a:spcBef>
                <a:spcPct val="20000"/>
              </a:spcBef>
              <a:spcAft>
                <a:spcPct val="0"/>
              </a:spcAft>
              <a:buClr>
                <a:srgbClr val="5F5F5F"/>
              </a:buClr>
              <a:buFont typeface="Wingdings" pitchFamily="2" charset="2"/>
              <a:buChar char="§"/>
              <a:defRPr sz="1700" kern="1200">
                <a:solidFill>
                  <a:schemeClr val="tx2"/>
                </a:solidFill>
                <a:latin typeface="+mn-lt"/>
                <a:ea typeface="+mn-ea"/>
                <a:cs typeface="+mn-cs"/>
              </a:defRPr>
            </a:lvl2pPr>
            <a:lvl3pPr marL="1143000" indent="-228600" algn="ctr" rtl="0" eaLnBrk="0" fontAlgn="base" hangingPunct="0">
              <a:spcBef>
                <a:spcPct val="20000"/>
              </a:spcBef>
              <a:spcAft>
                <a:spcPct val="0"/>
              </a:spcAft>
              <a:buClr>
                <a:srgbClr val="5F5F5F"/>
              </a:buClr>
              <a:buFont typeface="Wingdings" pitchFamily="2" charset="2"/>
              <a:buChar char="§"/>
              <a:defRPr sz="1600" kern="1200">
                <a:solidFill>
                  <a:schemeClr val="tx2"/>
                </a:solidFill>
                <a:latin typeface="+mn-lt"/>
                <a:ea typeface="+mn-ea"/>
                <a:cs typeface="+mn-cs"/>
              </a:defRPr>
            </a:lvl3pPr>
            <a:lvl4pPr marL="1600200" indent="-228600" algn="ctr" rtl="0" eaLnBrk="0" fontAlgn="base" hangingPunct="0">
              <a:spcBef>
                <a:spcPct val="20000"/>
              </a:spcBef>
              <a:spcAft>
                <a:spcPct val="0"/>
              </a:spcAft>
              <a:buClr>
                <a:srgbClr val="5F5F5F"/>
              </a:buClr>
              <a:buFont typeface="Wingdings" pitchFamily="2" charset="2"/>
              <a:buChar char="§"/>
              <a:defRPr sz="1500" kern="1200">
                <a:solidFill>
                  <a:schemeClr val="tx2"/>
                </a:solidFill>
                <a:latin typeface="+mn-lt"/>
                <a:ea typeface="+mn-ea"/>
                <a:cs typeface="+mn-cs"/>
              </a:defRPr>
            </a:lvl4pPr>
            <a:lvl5pPr marL="2057400" indent="-228600" algn="ctr" rtl="0" eaLnBrk="0" fontAlgn="base" hangingPunct="0">
              <a:spcBef>
                <a:spcPct val="20000"/>
              </a:spcBef>
              <a:spcAft>
                <a:spcPct val="0"/>
              </a:spcAft>
              <a:buClr>
                <a:srgbClr val="5F5F5F"/>
              </a:buClr>
              <a:buFont typeface="Wingdings"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Font typeface="Wingdings" pitchFamily="2" charset="2"/>
              <a:buNone/>
              <a:defRPr/>
            </a:pPr>
            <a:endParaRPr lang="en-US" sz="500" dirty="0" smtClean="0"/>
          </a:p>
          <a:p>
            <a:pPr algn="l">
              <a:buFont typeface="Wingdings" pitchFamily="2" charset="2"/>
              <a:buChar char="q"/>
              <a:defRPr/>
            </a:pPr>
            <a:r>
              <a:rPr lang="en-US" dirty="0" smtClean="0"/>
              <a:t>Title Page</a:t>
            </a:r>
          </a:p>
          <a:p>
            <a:pPr algn="l">
              <a:buFont typeface="Wingdings" pitchFamily="2" charset="2"/>
              <a:buChar char="q"/>
              <a:defRPr/>
            </a:pPr>
            <a:r>
              <a:rPr lang="en-US" dirty="0" smtClean="0"/>
              <a:t>Project </a:t>
            </a:r>
            <a:r>
              <a:rPr lang="en-US" dirty="0"/>
              <a:t>O</a:t>
            </a:r>
            <a:r>
              <a:rPr lang="en-US" dirty="0" smtClean="0"/>
              <a:t>verview</a:t>
            </a:r>
            <a:endParaRPr lang="en-US" dirty="0"/>
          </a:p>
          <a:p>
            <a:pPr algn="l">
              <a:buFont typeface="Wingdings" pitchFamily="2" charset="2"/>
              <a:buChar char="q"/>
              <a:defRPr/>
            </a:pPr>
            <a:r>
              <a:rPr lang="en-US" dirty="0" smtClean="0"/>
              <a:t>Background </a:t>
            </a:r>
            <a:r>
              <a:rPr lang="en-US" dirty="0"/>
              <a:t>Research</a:t>
            </a:r>
          </a:p>
          <a:p>
            <a:pPr algn="l">
              <a:buFont typeface="Wingdings" pitchFamily="2" charset="2"/>
              <a:buChar char="q"/>
              <a:defRPr/>
            </a:pPr>
            <a:r>
              <a:rPr lang="en-US" dirty="0" smtClean="0"/>
              <a:t>Works Cited / Bibliography</a:t>
            </a:r>
          </a:p>
          <a:p>
            <a:pPr algn="l">
              <a:buFont typeface="Wingdings" pitchFamily="2" charset="2"/>
              <a:buChar char="q"/>
              <a:defRPr/>
            </a:pPr>
            <a:r>
              <a:rPr lang="en-US" dirty="0" smtClean="0"/>
              <a:t>Key Science Words</a:t>
            </a:r>
          </a:p>
          <a:p>
            <a:pPr algn="l">
              <a:buFont typeface="Wingdings" pitchFamily="2" charset="2"/>
              <a:buChar char="q"/>
              <a:defRPr/>
            </a:pPr>
            <a:r>
              <a:rPr lang="en-US" dirty="0" smtClean="0"/>
              <a:t>Variables</a:t>
            </a:r>
            <a:endParaRPr lang="en-US" dirty="0"/>
          </a:p>
          <a:p>
            <a:pPr algn="l">
              <a:buFont typeface="Wingdings" pitchFamily="2" charset="2"/>
              <a:buChar char="q"/>
              <a:defRPr/>
            </a:pPr>
            <a:r>
              <a:rPr lang="en-US" dirty="0"/>
              <a:t>Hypothesis</a:t>
            </a:r>
          </a:p>
          <a:p>
            <a:pPr algn="l">
              <a:buFont typeface="Wingdings" pitchFamily="2" charset="2"/>
              <a:buChar char="q"/>
              <a:defRPr/>
            </a:pPr>
            <a:r>
              <a:rPr lang="en-US" dirty="0"/>
              <a:t>Materials</a:t>
            </a:r>
          </a:p>
          <a:p>
            <a:pPr algn="l">
              <a:buFont typeface="Wingdings" pitchFamily="2" charset="2"/>
              <a:buChar char="q"/>
              <a:defRPr/>
            </a:pPr>
            <a:r>
              <a:rPr lang="en-US" dirty="0" smtClean="0"/>
              <a:t>Procedures</a:t>
            </a:r>
          </a:p>
          <a:p>
            <a:pPr algn="l">
              <a:buFont typeface="Wingdings" pitchFamily="2" charset="2"/>
              <a:buChar char="q"/>
              <a:defRPr/>
            </a:pPr>
            <a:r>
              <a:rPr lang="en-US" dirty="0" smtClean="0"/>
              <a:t>Safety Precautions</a:t>
            </a:r>
          </a:p>
          <a:p>
            <a:pPr marL="0" indent="0" algn="l">
              <a:spcBef>
                <a:spcPts val="0"/>
              </a:spcBef>
              <a:buFont typeface="Wingdings" pitchFamily="2" charset="2"/>
              <a:buNone/>
              <a:defRPr/>
            </a:pPr>
            <a:endParaRPr lang="en-US" dirty="0" smtClean="0"/>
          </a:p>
          <a:p>
            <a:pPr marL="0" indent="0" algn="l">
              <a:spcBef>
                <a:spcPts val="0"/>
              </a:spcBef>
              <a:buFont typeface="Wingdings" pitchFamily="2" charset="2"/>
              <a:buNone/>
              <a:defRPr/>
            </a:pPr>
            <a:endParaRPr lang="en-US" dirty="0" smtClean="0"/>
          </a:p>
          <a:p>
            <a:pPr algn="l">
              <a:spcBef>
                <a:spcPts val="0"/>
              </a:spcBef>
              <a:defRPr/>
            </a:pPr>
            <a:endParaRPr lang="en-US" dirty="0" smtClean="0"/>
          </a:p>
          <a:p>
            <a:pPr algn="l">
              <a:spcBef>
                <a:spcPts val="0"/>
              </a:spcBef>
              <a:defRPr/>
            </a:pPr>
            <a:endParaRPr lang="en-US" dirty="0"/>
          </a:p>
        </p:txBody>
      </p:sp>
      <p:sp>
        <p:nvSpPr>
          <p:cNvPr id="6" name="Subtitle 1"/>
          <p:cNvSpPr txBox="1">
            <a:spLocks/>
          </p:cNvSpPr>
          <p:nvPr/>
        </p:nvSpPr>
        <p:spPr bwMode="auto">
          <a:xfrm>
            <a:off x="4797425" y="1828800"/>
            <a:ext cx="37338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ctr" rtl="0" eaLnBrk="0" fontAlgn="base" hangingPunct="0">
              <a:spcBef>
                <a:spcPct val="20000"/>
              </a:spcBef>
              <a:spcAft>
                <a:spcPct val="0"/>
              </a:spcAft>
              <a:buClr>
                <a:srgbClr val="5F5F5F"/>
              </a:buClr>
              <a:buFont typeface="Wingdings" pitchFamily="2" charset="2"/>
              <a:buChar char="§"/>
              <a:defRPr kern="1200">
                <a:solidFill>
                  <a:schemeClr val="tx2"/>
                </a:solidFill>
                <a:latin typeface="+mn-lt"/>
                <a:ea typeface="+mn-ea"/>
                <a:cs typeface="+mn-cs"/>
              </a:defRPr>
            </a:lvl1pPr>
            <a:lvl2pPr marL="742950" indent="-285750" algn="ctr" rtl="0" eaLnBrk="0" fontAlgn="base" hangingPunct="0">
              <a:spcBef>
                <a:spcPct val="20000"/>
              </a:spcBef>
              <a:spcAft>
                <a:spcPct val="0"/>
              </a:spcAft>
              <a:buClr>
                <a:srgbClr val="5F5F5F"/>
              </a:buClr>
              <a:buFont typeface="Wingdings" pitchFamily="2" charset="2"/>
              <a:buChar char="§"/>
              <a:defRPr sz="1700" kern="1200">
                <a:solidFill>
                  <a:schemeClr val="tx2"/>
                </a:solidFill>
                <a:latin typeface="+mn-lt"/>
                <a:ea typeface="+mn-ea"/>
                <a:cs typeface="+mn-cs"/>
              </a:defRPr>
            </a:lvl2pPr>
            <a:lvl3pPr marL="1143000" indent="-228600" algn="ctr" rtl="0" eaLnBrk="0" fontAlgn="base" hangingPunct="0">
              <a:spcBef>
                <a:spcPct val="20000"/>
              </a:spcBef>
              <a:spcAft>
                <a:spcPct val="0"/>
              </a:spcAft>
              <a:buClr>
                <a:srgbClr val="5F5F5F"/>
              </a:buClr>
              <a:buFont typeface="Wingdings" pitchFamily="2" charset="2"/>
              <a:buChar char="§"/>
              <a:defRPr sz="1600" kern="1200">
                <a:solidFill>
                  <a:schemeClr val="tx2"/>
                </a:solidFill>
                <a:latin typeface="+mn-lt"/>
                <a:ea typeface="+mn-ea"/>
                <a:cs typeface="+mn-cs"/>
              </a:defRPr>
            </a:lvl3pPr>
            <a:lvl4pPr marL="1600200" indent="-228600" algn="ctr" rtl="0" eaLnBrk="0" fontAlgn="base" hangingPunct="0">
              <a:spcBef>
                <a:spcPct val="20000"/>
              </a:spcBef>
              <a:spcAft>
                <a:spcPct val="0"/>
              </a:spcAft>
              <a:buClr>
                <a:srgbClr val="5F5F5F"/>
              </a:buClr>
              <a:buFont typeface="Wingdings" pitchFamily="2" charset="2"/>
              <a:buChar char="§"/>
              <a:defRPr sz="1500" kern="1200">
                <a:solidFill>
                  <a:schemeClr val="tx2"/>
                </a:solidFill>
                <a:latin typeface="+mn-lt"/>
                <a:ea typeface="+mn-ea"/>
                <a:cs typeface="+mn-cs"/>
              </a:defRPr>
            </a:lvl4pPr>
            <a:lvl5pPr marL="2057400" indent="-228600" algn="ctr" rtl="0" eaLnBrk="0" fontAlgn="base" hangingPunct="0">
              <a:spcBef>
                <a:spcPct val="20000"/>
              </a:spcBef>
              <a:spcAft>
                <a:spcPct val="0"/>
              </a:spcAft>
              <a:buClr>
                <a:srgbClr val="5F5F5F"/>
              </a:buClr>
              <a:buFont typeface="Wingdings"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Font typeface="Wingdings" pitchFamily="2" charset="2"/>
              <a:buNone/>
              <a:defRPr/>
            </a:pPr>
            <a:endParaRPr lang="en-US" sz="500" dirty="0" smtClean="0"/>
          </a:p>
          <a:p>
            <a:pPr marL="285750" algn="l">
              <a:buFont typeface="Wingdings" pitchFamily="2" charset="2"/>
              <a:buChar char="q"/>
              <a:defRPr/>
            </a:pPr>
            <a:r>
              <a:rPr lang="en-US" dirty="0" smtClean="0"/>
              <a:t>Photographs or Graphics</a:t>
            </a:r>
          </a:p>
          <a:p>
            <a:pPr marL="285750" algn="l">
              <a:buFont typeface="Wingdings" pitchFamily="2" charset="2"/>
              <a:buChar char="q"/>
              <a:defRPr/>
            </a:pPr>
            <a:r>
              <a:rPr lang="en-US" dirty="0" smtClean="0"/>
              <a:t>Data Table</a:t>
            </a:r>
          </a:p>
          <a:p>
            <a:pPr marL="285750" algn="l">
              <a:buFont typeface="Wingdings" pitchFamily="2" charset="2"/>
              <a:buChar char="q"/>
              <a:defRPr/>
            </a:pPr>
            <a:r>
              <a:rPr lang="en-US" dirty="0" smtClean="0"/>
              <a:t>Graph</a:t>
            </a:r>
            <a:endParaRPr lang="en-US" dirty="0"/>
          </a:p>
          <a:p>
            <a:pPr marL="285750" algn="l">
              <a:buFont typeface="Wingdings" pitchFamily="2" charset="2"/>
              <a:buChar char="q"/>
              <a:defRPr/>
            </a:pPr>
            <a:r>
              <a:rPr lang="en-US" dirty="0" smtClean="0"/>
              <a:t>Observations</a:t>
            </a:r>
          </a:p>
          <a:p>
            <a:pPr marL="285750" algn="l">
              <a:buFont typeface="Wingdings" pitchFamily="2" charset="2"/>
              <a:buChar char="q"/>
              <a:defRPr/>
            </a:pPr>
            <a:r>
              <a:rPr lang="en-US" dirty="0" smtClean="0"/>
              <a:t>Analysis/Discussion</a:t>
            </a:r>
          </a:p>
          <a:p>
            <a:pPr marL="285750" algn="l">
              <a:buFont typeface="Wingdings" pitchFamily="2" charset="2"/>
              <a:buChar char="q"/>
              <a:defRPr/>
            </a:pPr>
            <a:r>
              <a:rPr lang="en-US" dirty="0" smtClean="0"/>
              <a:t>Possible Sources of Error</a:t>
            </a:r>
            <a:endParaRPr lang="en-US" dirty="0"/>
          </a:p>
          <a:p>
            <a:pPr marL="285750" algn="l">
              <a:buFont typeface="Wingdings" pitchFamily="2" charset="2"/>
              <a:buChar char="q"/>
              <a:defRPr/>
            </a:pPr>
            <a:r>
              <a:rPr lang="en-US" dirty="0"/>
              <a:t>Conclusion</a:t>
            </a:r>
          </a:p>
          <a:p>
            <a:pPr marL="285750" algn="l">
              <a:buFont typeface="Wingdings" pitchFamily="2" charset="2"/>
              <a:buChar char="q"/>
              <a:defRPr/>
            </a:pPr>
            <a:r>
              <a:rPr lang="en-US" dirty="0" smtClean="0"/>
              <a:t>Reflection</a:t>
            </a:r>
          </a:p>
          <a:p>
            <a:pPr marL="285750" algn="l">
              <a:buFont typeface="Wingdings" pitchFamily="2" charset="2"/>
              <a:buChar char="q"/>
              <a:defRPr/>
            </a:pPr>
            <a:r>
              <a:rPr lang="en-US" dirty="0" smtClean="0"/>
              <a:t>Future </a:t>
            </a:r>
            <a:r>
              <a:rPr lang="en-US" dirty="0"/>
              <a:t>Research</a:t>
            </a:r>
          </a:p>
          <a:p>
            <a:pPr marL="0" indent="0" algn="l">
              <a:buFont typeface="Wingdings" pitchFamily="2" charset="2"/>
              <a:buNone/>
              <a:defRPr/>
            </a:pPr>
            <a:endParaRPr lang="en-US" dirty="0"/>
          </a:p>
          <a:p>
            <a:pPr marL="0" indent="0" algn="l">
              <a:spcBef>
                <a:spcPts val="0"/>
              </a:spcBef>
              <a:buFont typeface="Wingdings" pitchFamily="2" charset="2"/>
              <a:buNone/>
              <a:defRPr/>
            </a:pPr>
            <a:endParaRPr lang="en-US" dirty="0" smtClean="0"/>
          </a:p>
          <a:p>
            <a:pPr marL="0" indent="0" algn="l">
              <a:spcBef>
                <a:spcPts val="0"/>
              </a:spcBef>
              <a:buFont typeface="Wingdings" pitchFamily="2" charset="2"/>
              <a:buNone/>
              <a:defRPr/>
            </a:pPr>
            <a:endParaRPr lang="en-US" dirty="0" smtClean="0"/>
          </a:p>
          <a:p>
            <a:pPr algn="l">
              <a:spcBef>
                <a:spcPts val="0"/>
              </a:spcBef>
              <a:defRPr/>
            </a:pPr>
            <a:endParaRPr lang="en-US" dirty="0" smtClean="0"/>
          </a:p>
          <a:p>
            <a:pPr algn="l">
              <a:spcBef>
                <a:spcPts val="0"/>
              </a:spcBef>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9" y="152400"/>
            <a:ext cx="8229600" cy="2667000"/>
          </a:xfrm>
        </p:spPr>
        <p:txBody>
          <a:bodyPr/>
          <a:lstStyle/>
          <a:p>
            <a:pPr algn="l"/>
            <a:r>
              <a:rPr lang="en-US" sz="2500" b="1" dirty="0" smtClean="0">
                <a:solidFill>
                  <a:srgbClr val="00B0F0"/>
                </a:solidFill>
              </a:rPr>
              <a:t>(</a:t>
            </a:r>
            <a:r>
              <a:rPr lang="en-US" sz="2500" b="1" dirty="0" smtClean="0">
                <a:solidFill>
                  <a:srgbClr val="00B0F0"/>
                </a:solidFill>
              </a:rPr>
              <a:t>You are answering this question by doing something, how can you reduce or stop the problem)</a:t>
            </a:r>
            <a:br>
              <a:rPr lang="en-US" sz="2500" b="1" dirty="0" smtClean="0">
                <a:solidFill>
                  <a:srgbClr val="00B0F0"/>
                </a:solidFill>
              </a:rPr>
            </a:br>
            <a:r>
              <a:rPr lang="en-US" b="1" dirty="0" smtClean="0"/>
              <a:t>Questions to Consider:</a:t>
            </a:r>
            <a:endParaRPr lang="en-US" b="1" dirty="0"/>
          </a:p>
        </p:txBody>
      </p:sp>
      <p:sp>
        <p:nvSpPr>
          <p:cNvPr id="3" name="Content Placeholder 2"/>
          <p:cNvSpPr>
            <a:spLocks noGrp="1"/>
          </p:cNvSpPr>
          <p:nvPr>
            <p:ph idx="1"/>
          </p:nvPr>
        </p:nvSpPr>
        <p:spPr>
          <a:xfrm>
            <a:off x="201169" y="3429000"/>
            <a:ext cx="8030570" cy="2971800"/>
          </a:xfrm>
        </p:spPr>
        <p:txBody>
          <a:bodyPr/>
          <a:lstStyle/>
          <a:p>
            <a:r>
              <a:rPr lang="en-US" sz="2800" dirty="0">
                <a:hlinkClick r:id="rId2"/>
              </a:rPr>
              <a:t>https://populationeducation.org/environmental-science-fair-projects-30-eco-friendly-ideas</a:t>
            </a:r>
            <a:r>
              <a:rPr lang="en-US" sz="2800" dirty="0" smtClean="0">
                <a:hlinkClick r:id="rId2"/>
              </a:rPr>
              <a:t>/</a:t>
            </a:r>
            <a:endParaRPr lang="en-US" sz="2800" dirty="0" smtClean="0"/>
          </a:p>
          <a:p>
            <a:endParaRPr lang="en-US" sz="2800" dirty="0" smtClean="0">
              <a:hlinkClick r:id="rId3"/>
            </a:endParaRPr>
          </a:p>
          <a:p>
            <a:r>
              <a:rPr lang="en-US" sz="2800" dirty="0" smtClean="0">
                <a:hlinkClick r:id="rId3"/>
              </a:rPr>
              <a:t>https</a:t>
            </a:r>
            <a:r>
              <a:rPr lang="en-US" sz="2800" dirty="0">
                <a:hlinkClick r:id="rId3"/>
              </a:rPr>
              <a:t>://</a:t>
            </a:r>
            <a:r>
              <a:rPr lang="en-US" sz="2800" dirty="0" smtClean="0">
                <a:hlinkClick r:id="rId3"/>
              </a:rPr>
              <a:t>www.sciencebuddies.org/science-fair-projects/project-ideas/environmental-science</a:t>
            </a:r>
            <a:endParaRPr lang="en-US" sz="2800" dirty="0" smtClean="0"/>
          </a:p>
          <a:p>
            <a:endParaRPr lang="en-US" sz="2500" dirty="0" smtClean="0"/>
          </a:p>
        </p:txBody>
      </p:sp>
    </p:spTree>
    <p:extLst>
      <p:ext uri="{BB962C8B-B14F-4D97-AF65-F5344CB8AC3E}">
        <p14:creationId xmlns:p14="http://schemas.microsoft.com/office/powerpoint/2010/main" val="293142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br>
              <a:rPr lang="en-US" dirty="0" smtClean="0"/>
            </a:br>
            <a:r>
              <a:rPr lang="en-US" sz="3000" dirty="0" smtClean="0"/>
              <a:t>(here are a few ideas)</a:t>
            </a:r>
            <a:endParaRPr lang="en-US" sz="3000" dirty="0"/>
          </a:p>
        </p:txBody>
      </p:sp>
      <p:sp>
        <p:nvSpPr>
          <p:cNvPr id="3" name="Content Placeholder 2"/>
          <p:cNvSpPr>
            <a:spLocks noGrp="1"/>
          </p:cNvSpPr>
          <p:nvPr>
            <p:ph idx="1"/>
          </p:nvPr>
        </p:nvSpPr>
        <p:spPr/>
        <p:txBody>
          <a:bodyPr/>
          <a:lstStyle/>
          <a:p>
            <a:r>
              <a:rPr lang="en-US" dirty="0" smtClean="0">
                <a:hlinkClick r:id="rId2"/>
              </a:rPr>
              <a:t>https://www.juliantrubin.com/fairprojects/botany/algae.html</a:t>
            </a:r>
            <a:endParaRPr lang="en-US" dirty="0" smtClean="0"/>
          </a:p>
          <a:p>
            <a:r>
              <a:rPr lang="en-US" dirty="0" smtClean="0">
                <a:hlinkClick r:id="rId3"/>
              </a:rPr>
              <a:t>http://news.ufl.edu/articles/2018/08/what-is-causing-floridas-algae-crisis-5-questions-answered.php</a:t>
            </a:r>
            <a:endParaRPr lang="en-US" dirty="0" smtClean="0"/>
          </a:p>
          <a:p>
            <a:r>
              <a:rPr lang="en-US" dirty="0" smtClean="0">
                <a:hlinkClick r:id="rId4"/>
              </a:rPr>
              <a:t>https://www.education.com/science-fair/article/eutrophication/</a:t>
            </a:r>
            <a:endParaRPr lang="en-US" dirty="0" smtClean="0"/>
          </a:p>
          <a:p>
            <a:endParaRPr lang="en-US" dirty="0" smtClean="0"/>
          </a:p>
          <a:p>
            <a:endParaRPr lang="en-US" dirty="0"/>
          </a:p>
        </p:txBody>
      </p:sp>
    </p:spTree>
    <p:extLst>
      <p:ext uri="{BB962C8B-B14F-4D97-AF65-F5344CB8AC3E}">
        <p14:creationId xmlns:p14="http://schemas.microsoft.com/office/powerpoint/2010/main" val="390335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914400"/>
            <a:ext cx="7772400" cy="2438400"/>
          </a:xfrm>
        </p:spPr>
        <p:txBody>
          <a:bodyPr/>
          <a:lstStyle/>
          <a:p>
            <a:pPr algn="l" eaLnBrk="1" hangingPunct="1"/>
            <a:r>
              <a:rPr lang="en-US" altLang="en-US" u="sng" dirty="0" smtClean="0">
                <a:latin typeface="Arial" panose="020B0604020202020204" pitchFamily="34" charset="0"/>
              </a:rPr>
              <a:t>Science Fair Title</a:t>
            </a:r>
            <a:r>
              <a:rPr lang="en-US" altLang="en-US" dirty="0" smtClean="0">
                <a:latin typeface="Arial" panose="020B0604020202020204" pitchFamily="34" charset="0"/>
              </a:rPr>
              <a:t>:</a:t>
            </a:r>
            <a:br>
              <a:rPr lang="en-US" altLang="en-US" dirty="0" smtClean="0">
                <a:latin typeface="Arial" panose="020B0604020202020204" pitchFamily="34" charset="0"/>
              </a:rPr>
            </a:br>
            <a:r>
              <a:rPr lang="en-US" altLang="en-US" i="1" dirty="0" smtClean="0">
                <a:latin typeface="Arial" panose="020B0604020202020204" pitchFamily="34" charset="0"/>
              </a:rPr>
              <a:t>The Effect of (IV) on (DV)</a:t>
            </a:r>
            <a:br>
              <a:rPr lang="en-US" altLang="en-US" i="1" dirty="0" smtClean="0">
                <a:latin typeface="Arial" panose="020B0604020202020204" pitchFamily="34" charset="0"/>
              </a:rPr>
            </a:br>
            <a:r>
              <a:rPr lang="en-US" altLang="en-US" i="1" dirty="0">
                <a:latin typeface="Arial" panose="020B0604020202020204" pitchFamily="34" charset="0"/>
              </a:rPr>
              <a:t/>
            </a:r>
            <a:br>
              <a:rPr lang="en-US" altLang="en-US" i="1" dirty="0">
                <a:latin typeface="Arial" panose="020B0604020202020204" pitchFamily="34" charset="0"/>
              </a:rPr>
            </a:br>
            <a:r>
              <a:rPr lang="en-US" altLang="en-US" sz="2000" b="1" i="1" dirty="0" smtClean="0">
                <a:solidFill>
                  <a:srgbClr val="FF0000"/>
                </a:solidFill>
                <a:latin typeface="Arial" panose="020B0604020202020204" pitchFamily="34" charset="0"/>
              </a:rPr>
              <a:t>What are you going to investigate? (delete this)</a:t>
            </a:r>
          </a:p>
        </p:txBody>
      </p:sp>
      <p:sp>
        <p:nvSpPr>
          <p:cNvPr id="3075" name="Rectangle 3"/>
          <p:cNvSpPr>
            <a:spLocks noGrp="1" noChangeArrowheads="1"/>
          </p:cNvSpPr>
          <p:nvPr>
            <p:ph type="subTitle" idx="1"/>
          </p:nvPr>
        </p:nvSpPr>
        <p:spPr/>
        <p:txBody>
          <a:bodyPr rtlCol="0">
            <a:normAutofit lnSpcReduction="10000"/>
          </a:bodyPr>
          <a:lstStyle/>
          <a:p>
            <a:pPr eaLnBrk="1" fontAlgn="auto" hangingPunct="1">
              <a:spcAft>
                <a:spcPts val="0"/>
              </a:spcAft>
              <a:buFont typeface="Wingdings" charset="0"/>
              <a:buNone/>
              <a:defRPr/>
            </a:pPr>
            <a:r>
              <a:rPr lang="en-US" sz="2400" dirty="0" smtClean="0">
                <a:latin typeface="Arial" charset="0"/>
                <a:ea typeface="+mn-ea"/>
              </a:rPr>
              <a:t>Name</a:t>
            </a:r>
          </a:p>
          <a:p>
            <a:pPr eaLnBrk="1" fontAlgn="auto" hangingPunct="1">
              <a:spcAft>
                <a:spcPts val="0"/>
              </a:spcAft>
              <a:buFont typeface="Wingdings" charset="0"/>
              <a:buNone/>
              <a:defRPr/>
            </a:pPr>
            <a:r>
              <a:rPr lang="en-US" sz="2400" dirty="0" smtClean="0">
                <a:latin typeface="Arial" charset="0"/>
                <a:ea typeface="+mn-ea"/>
              </a:rPr>
              <a:t>Period </a:t>
            </a:r>
          </a:p>
          <a:p>
            <a:pPr eaLnBrk="1" fontAlgn="auto" hangingPunct="1">
              <a:spcAft>
                <a:spcPts val="0"/>
              </a:spcAft>
              <a:buFont typeface="Wingdings" charset="0"/>
              <a:buNone/>
              <a:defRPr/>
            </a:pPr>
            <a:r>
              <a:rPr lang="en-US" sz="2400" dirty="0" smtClean="0">
                <a:latin typeface="Arial" charset="0"/>
                <a:ea typeface="+mn-ea"/>
              </a:rPr>
              <a:t>Teacher</a:t>
            </a:r>
          </a:p>
          <a:p>
            <a:pPr eaLnBrk="1" fontAlgn="auto" hangingPunct="1">
              <a:spcAft>
                <a:spcPts val="0"/>
              </a:spcAft>
              <a:buFont typeface="Wingdings" charset="0"/>
              <a:buNone/>
              <a:defRPr/>
            </a:pPr>
            <a:r>
              <a:rPr lang="en-US" sz="2400" dirty="0" smtClean="0">
                <a:latin typeface="Arial" charset="0"/>
                <a:ea typeface="+mn-ea"/>
              </a:rPr>
              <a:t>Grade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txBox="1">
            <a:spLocks noChangeArrowheads="1"/>
          </p:cNvSpPr>
          <p:nvPr/>
        </p:nvSpPr>
        <p:spPr bwMode="auto">
          <a:xfrm>
            <a:off x="12700" y="762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4572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u="sng">
                <a:latin typeface="Arial" panose="020B0604020202020204" pitchFamily="34" charset="0"/>
                <a:cs typeface="Arial" panose="020B0604020202020204" pitchFamily="34" charset="0"/>
              </a:rPr>
              <a:t>Project Overview</a:t>
            </a:r>
          </a:p>
        </p:txBody>
      </p:sp>
      <p:sp>
        <p:nvSpPr>
          <p:cNvPr id="5" name="Rectangle 5"/>
          <p:cNvSpPr txBox="1">
            <a:spLocks noChangeArrowheads="1"/>
          </p:cNvSpPr>
          <p:nvPr/>
        </p:nvSpPr>
        <p:spPr bwMode="auto">
          <a:xfrm>
            <a:off x="838200" y="1524000"/>
            <a:ext cx="7772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eaLnBrk="1" hangingPunct="1">
              <a:spcBef>
                <a:spcPts val="0"/>
              </a:spcBef>
              <a:buFont typeface="Wingdings" panose="05000000000000000000" pitchFamily="2" charset="2"/>
              <a:buNone/>
              <a:defRPr/>
            </a:pPr>
            <a:r>
              <a:rPr lang="en-US" altLang="en-US" sz="2000" dirty="0" smtClean="0">
                <a:latin typeface="Arial" panose="020B0604020202020204" pitchFamily="34" charset="0"/>
                <a:cs typeface="Arial" panose="020B0604020202020204" pitchFamily="34" charset="0"/>
              </a:rPr>
              <a:t>Write 4-8 well developed sentences which provide a brief overview/summary of your project.</a:t>
            </a:r>
          </a:p>
          <a:p>
            <a:pPr lvl="1">
              <a:buFontTx/>
              <a:buChar char="-"/>
              <a:defRPr/>
            </a:pPr>
            <a:r>
              <a:rPr lang="en-US" sz="2000" dirty="0" smtClean="0">
                <a:latin typeface="Arial" panose="020B0604020202020204" pitchFamily="34" charset="0"/>
                <a:cs typeface="Arial" panose="020B0604020202020204" pitchFamily="34" charset="0"/>
              </a:rPr>
              <a:t>State and explain the purpose.</a:t>
            </a:r>
          </a:p>
          <a:p>
            <a:pPr lvl="1">
              <a:buFontTx/>
              <a:buChar char="-"/>
              <a:defRPr/>
            </a:pPr>
            <a:r>
              <a:rPr lang="en-US" sz="2000" dirty="0" smtClean="0">
                <a:latin typeface="Arial" panose="020B0604020202020204" pitchFamily="34" charset="0"/>
                <a:cs typeface="Arial" panose="020B0604020202020204" pitchFamily="34" charset="0"/>
              </a:rPr>
              <a:t>What are you trying to find out?</a:t>
            </a:r>
          </a:p>
          <a:p>
            <a:pPr lvl="1">
              <a:buFontTx/>
              <a:buChar char="-"/>
              <a:defRPr/>
            </a:pPr>
            <a:r>
              <a:rPr lang="en-US" sz="2000" dirty="0" smtClean="0">
                <a:latin typeface="Arial" panose="020B0604020202020204" pitchFamily="34" charset="0"/>
                <a:cs typeface="Arial" panose="020B0604020202020204" pitchFamily="34" charset="0"/>
              </a:rPr>
              <a:t>Why did you choose this topic? </a:t>
            </a:r>
          </a:p>
          <a:p>
            <a:pPr lvl="1">
              <a:buFontTx/>
              <a:buChar char="-"/>
              <a:defRPr/>
            </a:pPr>
            <a:r>
              <a:rPr lang="en-US" sz="2000" dirty="0" smtClean="0">
                <a:latin typeface="Arial" panose="020B0604020202020204" pitchFamily="34" charset="0"/>
                <a:cs typeface="Arial" panose="020B0604020202020204" pitchFamily="34" charset="0"/>
              </a:rPr>
              <a:t>State the real life applications.</a:t>
            </a:r>
          </a:p>
          <a:p>
            <a:pPr lvl="1">
              <a:buFontTx/>
              <a:buChar char="-"/>
              <a:defRPr/>
            </a:pPr>
            <a:r>
              <a:rPr lang="en-US" altLang="en-US" sz="2000" dirty="0" smtClean="0">
                <a:latin typeface="Arial" panose="020B0604020202020204" pitchFamily="34" charset="0"/>
                <a:cs typeface="Arial" panose="020B0604020202020204" pitchFamily="34" charset="0"/>
              </a:rPr>
              <a:t>What was your original problem/question?</a:t>
            </a:r>
          </a:p>
          <a:p>
            <a:pPr marL="0" indent="0">
              <a:buFont typeface="Arial" panose="020B0604020202020204" pitchFamily="34" charset="0"/>
              <a:buNone/>
              <a:defRPr/>
            </a:pPr>
            <a:endParaRPr lang="en-US" altLang="en-US" sz="2000" dirty="0" smtClean="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sz="1800" dirty="0" smtClean="0">
                <a:latin typeface="Arial" panose="020B0604020202020204" pitchFamily="34" charset="0"/>
                <a:cs typeface="Arial" panose="020B0604020202020204" pitchFamily="34" charset="0"/>
              </a:rPr>
              <a:t>(</a:t>
            </a:r>
            <a:r>
              <a:rPr lang="en-US" altLang="en-US" sz="1800" b="1" dirty="0" smtClean="0">
                <a:latin typeface="Arial" panose="020B0604020202020204" pitchFamily="34" charset="0"/>
                <a:cs typeface="Arial" panose="020B0604020202020204" pitchFamily="34" charset="0"/>
              </a:rPr>
              <a:t>Hint: </a:t>
            </a:r>
            <a:r>
              <a:rPr lang="en-US" altLang="en-US" sz="1800" i="1" dirty="0">
                <a:latin typeface="Arial" panose="020B0604020202020204" pitchFamily="34" charset="0"/>
                <a:cs typeface="Arial" panose="020B0604020202020204" pitchFamily="34" charset="0"/>
              </a:rPr>
              <a:t>U</a:t>
            </a:r>
            <a:r>
              <a:rPr lang="en-US" altLang="en-US" sz="1800" i="1" dirty="0" smtClean="0">
                <a:latin typeface="Arial" panose="020B0604020202020204" pitchFamily="34" charset="0"/>
                <a:cs typeface="Arial" panose="020B0604020202020204" pitchFamily="34" charset="0"/>
              </a:rPr>
              <a:t>se “Science Fair Information Packet!</a:t>
            </a:r>
            <a:r>
              <a:rPr lang="en-US" altLang="en-US" sz="1800" dirty="0" smtClean="0">
                <a:latin typeface="Arial" panose="020B0604020202020204" pitchFamily="34" charset="0"/>
                <a:cs typeface="Arial" panose="020B0604020202020204" pitchFamily="34" charset="0"/>
              </a:rPr>
              <a:t>)</a:t>
            </a:r>
          </a:p>
          <a:p>
            <a:pPr marL="0" indent="0">
              <a:buFont typeface="Wingdings" panose="05000000000000000000" pitchFamily="2" charset="2"/>
              <a:buNone/>
              <a:defRPr/>
            </a:pPr>
            <a:endParaRPr lang="en-US" altLang="en-US" sz="2000" dirty="0" smtClean="0">
              <a:latin typeface="Arial" panose="020B0604020202020204" pitchFamily="34" charset="0"/>
              <a:cs typeface="Arial" panose="020B0604020202020204" pitchFamily="34" charset="0"/>
            </a:endParaRPr>
          </a:p>
          <a:p>
            <a:pPr marL="0" indent="0">
              <a:buFont typeface="Wingdings" panose="05000000000000000000" pitchFamily="2" charset="2"/>
              <a:buNone/>
              <a:defRPr/>
            </a:pPr>
            <a:endParaRPr lang="en-US" altLang="en-US" sz="20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pPr eaLnBrk="1" hangingPunct="1"/>
            <a:r>
              <a:rPr lang="en-US" altLang="en-US" u="sng" smtClean="0">
                <a:latin typeface="Arial" panose="020B0604020202020204" pitchFamily="34" charset="0"/>
              </a:rPr>
              <a:t>Background Research</a:t>
            </a:r>
          </a:p>
        </p:txBody>
      </p:sp>
      <p:sp>
        <p:nvSpPr>
          <p:cNvPr id="6147" name="Rectangle 3"/>
          <p:cNvSpPr>
            <a:spLocks noGrp="1" noChangeArrowheads="1"/>
          </p:cNvSpPr>
          <p:nvPr>
            <p:ph idx="1"/>
          </p:nvPr>
        </p:nvSpPr>
        <p:spPr>
          <a:xfrm>
            <a:off x="228600" y="1295400"/>
            <a:ext cx="8763000" cy="2438400"/>
          </a:xfrm>
        </p:spPr>
        <p:txBody>
          <a:bodyPr/>
          <a:lstStyle/>
          <a:p>
            <a:pPr eaLnBrk="1" hangingPunct="1">
              <a:defRPr/>
            </a:pPr>
            <a:r>
              <a:rPr lang="en-US" altLang="en-US" sz="2000" b="1" i="1" dirty="0" smtClean="0">
                <a:latin typeface="Arial" panose="020B0604020202020204" pitchFamily="34" charset="0"/>
              </a:rPr>
              <a:t>1 paragraph for each resource = 1 bullet point</a:t>
            </a:r>
          </a:p>
          <a:p>
            <a:pPr eaLnBrk="1" hangingPunct="1">
              <a:defRPr/>
            </a:pPr>
            <a:endParaRPr lang="en-US" altLang="en-US" sz="500" b="1" i="1" dirty="0" smtClean="0">
              <a:latin typeface="Arial" panose="020B0604020202020204" pitchFamily="34" charset="0"/>
            </a:endParaRPr>
          </a:p>
          <a:p>
            <a:pPr eaLnBrk="1" hangingPunct="1">
              <a:defRPr/>
            </a:pPr>
            <a:r>
              <a:rPr lang="en-US" altLang="en-US" sz="2000" b="1" i="1" dirty="0" smtClean="0">
                <a:latin typeface="Arial" panose="020B0604020202020204" pitchFamily="34" charset="0"/>
              </a:rPr>
              <a:t>Each bullet pointed paragraph will include sentences that not only summarize your research, but also explain your ideas/questions &amp; help your class understand what is occurring in your experiment. It should start with an attention grabber to get the reader interested in your experiment. It should be very clear how your research relates to your science fair project!</a:t>
            </a:r>
          </a:p>
          <a:p>
            <a:pPr marL="0" indent="0" eaLnBrk="1" hangingPunct="1">
              <a:buFont typeface="Arial" panose="020B0604020202020204" pitchFamily="34" charset="0"/>
              <a:buNone/>
              <a:defRPr/>
            </a:pPr>
            <a:endParaRPr lang="en-US" altLang="en-US" sz="2000" b="1" i="1" dirty="0" smtClean="0">
              <a:latin typeface="Arial" panose="020B0604020202020204" pitchFamily="34" charset="0"/>
            </a:endParaRPr>
          </a:p>
        </p:txBody>
      </p:sp>
      <p:sp>
        <p:nvSpPr>
          <p:cNvPr id="11268" name="Rectangle 1"/>
          <p:cNvSpPr>
            <a:spLocks noChangeArrowheads="1"/>
          </p:cNvSpPr>
          <p:nvPr/>
        </p:nvSpPr>
        <p:spPr bwMode="auto">
          <a:xfrm>
            <a:off x="914400" y="3886200"/>
            <a:ext cx="781685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lvl="1" eaLnBrk="1" hangingPunct="1">
              <a:lnSpc>
                <a:spcPct val="150000"/>
              </a:lnSpc>
              <a:spcBef>
                <a:spcPct val="0"/>
              </a:spcBef>
              <a:buFontTx/>
              <a:buChar char="•"/>
            </a:pPr>
            <a:r>
              <a:rPr lang="en-US" altLang="en-US" sz="2000">
                <a:latin typeface="Arial" panose="020B0604020202020204" pitchFamily="34" charset="0"/>
              </a:rPr>
              <a:t>1</a:t>
            </a:r>
            <a:r>
              <a:rPr lang="en-US" altLang="en-US" sz="2000" baseline="30000">
                <a:latin typeface="Arial" panose="020B0604020202020204" pitchFamily="34" charset="0"/>
              </a:rPr>
              <a:t>st</a:t>
            </a:r>
            <a:r>
              <a:rPr lang="en-US" altLang="en-US" sz="2000">
                <a:latin typeface="Arial" panose="020B0604020202020204" pitchFamily="34" charset="0"/>
              </a:rPr>
              <a:t> bullet point</a:t>
            </a:r>
          </a:p>
          <a:p>
            <a:pPr lvl="1" eaLnBrk="1" hangingPunct="1">
              <a:lnSpc>
                <a:spcPct val="150000"/>
              </a:lnSpc>
              <a:spcBef>
                <a:spcPct val="0"/>
              </a:spcBef>
              <a:buFontTx/>
              <a:buChar char="•"/>
            </a:pPr>
            <a:r>
              <a:rPr lang="en-US" altLang="en-US" sz="2000">
                <a:latin typeface="Arial" panose="020B0604020202020204" pitchFamily="34" charset="0"/>
              </a:rPr>
              <a:t>2</a:t>
            </a:r>
            <a:r>
              <a:rPr lang="en-US" altLang="en-US" sz="2000" baseline="30000">
                <a:latin typeface="Arial" panose="020B0604020202020204" pitchFamily="34" charset="0"/>
              </a:rPr>
              <a:t>nd</a:t>
            </a:r>
            <a:r>
              <a:rPr lang="en-US" altLang="en-US" sz="2000">
                <a:latin typeface="Arial" panose="020B0604020202020204" pitchFamily="34" charset="0"/>
              </a:rPr>
              <a:t> bullet point</a:t>
            </a:r>
          </a:p>
          <a:p>
            <a:pPr lvl="1" eaLnBrk="1" hangingPunct="1">
              <a:lnSpc>
                <a:spcPct val="150000"/>
              </a:lnSpc>
              <a:spcBef>
                <a:spcPct val="0"/>
              </a:spcBef>
              <a:buFontTx/>
              <a:buChar char="•"/>
            </a:pPr>
            <a:r>
              <a:rPr lang="en-US" altLang="en-US" sz="2000">
                <a:latin typeface="Arial" panose="020B0604020202020204" pitchFamily="34" charset="0"/>
              </a:rPr>
              <a:t>3</a:t>
            </a:r>
            <a:r>
              <a:rPr lang="en-US" altLang="en-US" sz="2000" baseline="30000">
                <a:latin typeface="Arial" panose="020B0604020202020204" pitchFamily="34" charset="0"/>
              </a:rPr>
              <a:t>rd</a:t>
            </a:r>
            <a:r>
              <a:rPr lang="en-US" altLang="en-US" sz="2000">
                <a:latin typeface="Arial" panose="020B0604020202020204" pitchFamily="34" charset="0"/>
              </a:rPr>
              <a:t> bullet point</a:t>
            </a:r>
          </a:p>
          <a:p>
            <a:pPr lvl="1" eaLnBrk="1" hangingPunct="1">
              <a:lnSpc>
                <a:spcPct val="150000"/>
              </a:lnSpc>
              <a:spcBef>
                <a:spcPct val="0"/>
              </a:spcBef>
              <a:buFont typeface="Arial" panose="020B0604020202020204" pitchFamily="34" charset="0"/>
              <a:buNone/>
            </a:pPr>
            <a:r>
              <a:rPr lang="en-US" altLang="en-US" sz="2000" i="1">
                <a:latin typeface="Arial" panose="020B0604020202020204" pitchFamily="34" charset="0"/>
              </a:rPr>
              <a:t>(add additional resources as needed!)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1231</TotalTime>
  <Words>1626</Words>
  <Application>Microsoft Office PowerPoint</Application>
  <PresentationFormat>On-screen Show (4:3)</PresentationFormat>
  <Paragraphs>257</Paragraphs>
  <Slides>35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ＭＳ Ｐゴシック</vt:lpstr>
      <vt:lpstr>ＭＳ Ｐゴシック</vt:lpstr>
      <vt:lpstr>Arial</vt:lpstr>
      <vt:lpstr>Calibri</vt:lpstr>
      <vt:lpstr>Tahoma</vt:lpstr>
      <vt:lpstr>Times New Roman</vt:lpstr>
      <vt:lpstr>Verdana</vt:lpstr>
      <vt:lpstr>Wingdings</vt:lpstr>
      <vt:lpstr>Office Theme</vt:lpstr>
      <vt:lpstr>Environmental Science Fair PowerPoint Template &amp; Instructions</vt:lpstr>
      <vt:lpstr>PowerPoint Template – delete this slide</vt:lpstr>
      <vt:lpstr>PowerPoint  - delete this slide</vt:lpstr>
      <vt:lpstr>PowerPoint Presentation</vt:lpstr>
      <vt:lpstr>(You are answering this question by doing something, how can you reduce or stop the problem) Questions to Consider:</vt:lpstr>
      <vt:lpstr>Additional Resources (here are a few ideas)</vt:lpstr>
      <vt:lpstr>Science Fair Title: The Effect of (IV) on (DV)  What are you going to investigate? (delete this)</vt:lpstr>
      <vt:lpstr>PowerPoint Presentation</vt:lpstr>
      <vt:lpstr>Background Research</vt:lpstr>
      <vt:lpstr>Background Research</vt:lpstr>
      <vt:lpstr>Background Research Continued</vt:lpstr>
      <vt:lpstr>Background Research Continued</vt:lpstr>
      <vt:lpstr>Background Research Continued</vt:lpstr>
      <vt:lpstr>PowerPoint Presentation</vt:lpstr>
      <vt:lpstr>PowerPoint Presentation</vt:lpstr>
      <vt:lpstr>Variables</vt:lpstr>
      <vt:lpstr>Variables:</vt:lpstr>
      <vt:lpstr>Hypothesis</vt:lpstr>
      <vt:lpstr>Running the Experiment</vt:lpstr>
      <vt:lpstr>Materials</vt:lpstr>
      <vt:lpstr>Procedures</vt:lpstr>
      <vt:lpstr>Procedures continued</vt:lpstr>
      <vt:lpstr>Safety Precautions</vt:lpstr>
      <vt:lpstr>Photographs/Graphics (minimum of 1 photo is required)</vt:lpstr>
      <vt:lpstr>Data Table </vt:lpstr>
      <vt:lpstr>Data Table Continued</vt:lpstr>
      <vt:lpstr>Graph</vt:lpstr>
      <vt:lpstr>Observations</vt:lpstr>
      <vt:lpstr>Discussion of Results</vt:lpstr>
      <vt:lpstr>Discussion of Results continued</vt:lpstr>
      <vt:lpstr>Possible Sources of Error</vt:lpstr>
      <vt:lpstr>Conclusion</vt:lpstr>
      <vt:lpstr>Reflection</vt:lpstr>
      <vt:lpstr>Future Research</vt:lpstr>
      <vt:lpstr>Future Research</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Title</dc:title>
  <dc:creator>Emerich, Kristin</dc:creator>
  <cp:lastModifiedBy>Renee C. Barnett</cp:lastModifiedBy>
  <cp:revision>55</cp:revision>
  <dcterms:created xsi:type="dcterms:W3CDTF">2012-11-14T21:30:29Z</dcterms:created>
  <dcterms:modified xsi:type="dcterms:W3CDTF">2019-12-02T17:17:17Z</dcterms:modified>
</cp:coreProperties>
</file>